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2"/>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Lst>
  <p:sldSz cx="12192000" cy="6858000"/>
  <p:notesSz cx="7099300" cy="93853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5" d="100"/>
          <a:sy n="85" d="100"/>
        </p:scale>
        <p:origin x="562"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28558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303B39"/>
        </a:solidFill>
        <a:effectLst/>
      </p:bgPr>
    </p:bg>
    <p:spTree>
      <p:nvGrpSpPr>
        <p:cNvPr id="1" name=""/>
        <p:cNvGrpSpPr/>
        <p:nvPr/>
      </p:nvGrpSpPr>
      <p:grpSpPr>
        <a:xfrm>
          <a:off x="0" y="0"/>
          <a:ext cx="0" cy="0"/>
          <a:chOff x="0" y="0"/>
          <a:chExt cx="0" cy="0"/>
        </a:xfrm>
      </p:grpSpPr>
      <p:sp>
        <p:nvSpPr>
          <p:cNvPr id="2" name="Text 0"/>
          <p:cNvSpPr txBox="1"/>
          <p:nvPr/>
        </p:nvSpPr>
        <p:spPr>
          <a:xfrm>
            <a:off x="822960" y="1060704"/>
            <a:ext cx="10515600" cy="457200"/>
          </a:xfrm>
          <a:prstGeom prst="rect">
            <a:avLst/>
          </a:prstGeom>
          <a:noFill/>
          <a:ln/>
        </p:spPr>
        <p:txBody>
          <a:bodyPr wrap="square" lIns="0" tIns="0" rIns="0" bIns="0" rtlCol="0" anchor="ctr"/>
          <a:lstStyle/>
          <a:p>
            <a:pPr marL="0" indent="0">
              <a:buNone/>
            </a:pPr>
            <a:r>
              <a:rPr lang="en-US" sz="1700" b="1" kern="0" spc="500" dirty="0">
                <a:solidFill>
                  <a:srgbClr val="B69C56"/>
                </a:solidFill>
                <a:latin typeface="Calibri" pitchFamily="34" charset="0"/>
                <a:ea typeface="Calibri" pitchFamily="34" charset="-122"/>
                <a:cs typeface="Calibri" pitchFamily="34" charset="-120"/>
              </a:rPr>
              <a:t>EUPORA 2040</a:t>
            </a:r>
            <a:endParaRPr lang="en-US" sz="1700" dirty="0"/>
          </a:p>
        </p:txBody>
      </p:sp>
      <p:sp>
        <p:nvSpPr>
          <p:cNvPr id="3" name="Text 1"/>
          <p:cNvSpPr txBox="1"/>
          <p:nvPr/>
        </p:nvSpPr>
        <p:spPr>
          <a:xfrm>
            <a:off x="786384" y="1572768"/>
            <a:ext cx="10607040" cy="2011680"/>
          </a:xfrm>
          <a:prstGeom prst="rect">
            <a:avLst/>
          </a:prstGeom>
          <a:noFill/>
          <a:ln/>
        </p:spPr>
        <p:txBody>
          <a:bodyPr wrap="square" lIns="0" tIns="0" rIns="0" bIns="0" rtlCol="0" anchor="ctr"/>
          <a:lstStyle/>
          <a:p>
            <a:pPr marL="0" indent="0">
              <a:lnSpc>
                <a:spcPct val="98000"/>
              </a:lnSpc>
              <a:buNone/>
            </a:pPr>
            <a:r>
              <a:rPr lang="en-US" sz="5800" b="1" dirty="0">
                <a:solidFill>
                  <a:srgbClr val="FFFFFF"/>
                </a:solidFill>
                <a:latin typeface="Bookman Old Style" pitchFamily="34" charset="0"/>
                <a:ea typeface="Bookman Old Style" pitchFamily="34" charset="-122"/>
                <a:cs typeface="Bookman Old Style" pitchFamily="34" charset="-120"/>
              </a:rPr>
              <a:t>Help Shape</a:t>
            </a:r>
            <a:endParaRPr lang="en-US" sz="5800" dirty="0"/>
          </a:p>
          <a:p>
            <a:pPr marL="0" indent="0">
              <a:lnSpc>
                <a:spcPct val="98000"/>
              </a:lnSpc>
              <a:buNone/>
            </a:pPr>
            <a:r>
              <a:rPr lang="en-US" sz="5800" b="1" dirty="0">
                <a:solidFill>
                  <a:srgbClr val="FFFFFF"/>
                </a:solidFill>
                <a:latin typeface="Bookman Old Style" pitchFamily="34" charset="0"/>
                <a:ea typeface="Bookman Old Style" pitchFamily="34" charset="-122"/>
                <a:cs typeface="Bookman Old Style" pitchFamily="34" charset="-120"/>
              </a:rPr>
              <a:t>Eupora's Future</a:t>
            </a:r>
            <a:endParaRPr lang="en-US" sz="5800" dirty="0"/>
          </a:p>
        </p:txBody>
      </p:sp>
      <p:sp>
        <p:nvSpPr>
          <p:cNvPr id="4" name="Text 2"/>
          <p:cNvSpPr txBox="1"/>
          <p:nvPr/>
        </p:nvSpPr>
        <p:spPr>
          <a:xfrm>
            <a:off x="822960" y="3584448"/>
            <a:ext cx="10515600" cy="457200"/>
          </a:xfrm>
          <a:prstGeom prst="rect">
            <a:avLst/>
          </a:prstGeom>
          <a:noFill/>
          <a:ln/>
        </p:spPr>
        <p:txBody>
          <a:bodyPr wrap="square" lIns="0" tIns="0" rIns="0" bIns="0" rtlCol="0" anchor="ctr"/>
          <a:lstStyle/>
          <a:p>
            <a:pPr marL="0" indent="0">
              <a:buNone/>
            </a:pPr>
            <a:r>
              <a:rPr lang="en-US" sz="2300" i="1" dirty="0">
                <a:solidFill>
                  <a:srgbClr val="B69C56"/>
                </a:solidFill>
                <a:latin typeface="Bookman Old Style" pitchFamily="34" charset="0"/>
                <a:ea typeface="Bookman Old Style" pitchFamily="34" charset="-122"/>
                <a:cs typeface="Bookman Old Style" pitchFamily="34" charset="-120"/>
              </a:rPr>
              <a:t>Comprehensive Plan Public Meeting</a:t>
            </a:r>
            <a:endParaRPr lang="en-US" sz="2300" dirty="0"/>
          </a:p>
        </p:txBody>
      </p:sp>
      <p:sp>
        <p:nvSpPr>
          <p:cNvPr id="5" name="Text 3"/>
          <p:cNvSpPr txBox="1"/>
          <p:nvPr/>
        </p:nvSpPr>
        <p:spPr>
          <a:xfrm>
            <a:off x="841248" y="4169664"/>
            <a:ext cx="10515600" cy="365760"/>
          </a:xfrm>
          <a:prstGeom prst="rect">
            <a:avLst/>
          </a:prstGeom>
          <a:noFill/>
          <a:ln/>
        </p:spPr>
        <p:txBody>
          <a:bodyPr wrap="square" lIns="0" tIns="0" rIns="0" bIns="0"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September 24, 2026</a:t>
            </a:r>
            <a:r>
              <a:rPr lang="en-US" sz="1500" dirty="0">
                <a:solidFill>
                  <a:srgbClr val="CBC9BE"/>
                </a:solidFill>
                <a:latin typeface="Calibri" pitchFamily="34" charset="0"/>
                <a:ea typeface="Calibri" pitchFamily="34" charset="-122"/>
                <a:cs typeface="Calibri" pitchFamily="34" charset="-120"/>
              </a:rPr>
              <a:t>     ·     What We're Hearing     ·     Community Feedback on Next Steps</a:t>
            </a:r>
            <a:endParaRPr lang="en-US" sz="1500" dirty="0"/>
          </a:p>
        </p:txBody>
      </p:sp>
      <p:sp>
        <p:nvSpPr>
          <p:cNvPr id="6" name="Shape 4"/>
          <p:cNvSpPr/>
          <p:nvPr/>
        </p:nvSpPr>
        <p:spPr>
          <a:xfrm>
            <a:off x="1706728" y="5230368"/>
            <a:ext cx="8778240" cy="1097280"/>
          </a:xfrm>
          <a:prstGeom prst="roundRect">
            <a:avLst>
              <a:gd name="adj" fmla="val 11667"/>
            </a:avLst>
          </a:prstGeom>
          <a:solidFill>
            <a:srgbClr val="FFFFFF"/>
          </a:solidFill>
          <a:ln/>
          <a:effectLst>
            <a:outerShdw blurRad="114300" dist="38100" dir="5400000" algn="bl" rotWithShape="0">
              <a:srgbClr val="000000">
                <a:alpha val="28000"/>
              </a:srgbClr>
            </a:outerShdw>
          </a:effectLst>
        </p:spPr>
        <p:txBody>
          <a:bodyPr/>
          <a:lstStyle/>
          <a:p>
            <a:endParaRPr lang="en-US"/>
          </a:p>
        </p:txBody>
      </p:sp>
      <p:pic>
        <p:nvPicPr>
          <p:cNvPr id="7" name="Image 0" descr="logos/city_eupora.png"/>
          <p:cNvPicPr>
            <a:picLocks noChangeAspect="1"/>
          </p:cNvPicPr>
          <p:nvPr/>
        </p:nvPicPr>
        <p:blipFill>
          <a:blip r:embed="rId3"/>
          <a:srcRect/>
          <a:stretch/>
        </p:blipFill>
        <p:spPr>
          <a:xfrm>
            <a:off x="2401672" y="5376672"/>
            <a:ext cx="804672" cy="804672"/>
          </a:xfrm>
          <a:prstGeom prst="rect">
            <a:avLst/>
          </a:prstGeom>
        </p:spPr>
      </p:pic>
      <p:pic>
        <p:nvPicPr>
          <p:cNvPr id="8" name="Image 1" descr="logos/southway.png"/>
          <p:cNvPicPr>
            <a:picLocks noChangeAspect="1"/>
          </p:cNvPicPr>
          <p:nvPr/>
        </p:nvPicPr>
        <p:blipFill>
          <a:blip r:embed="rId4"/>
          <a:srcRect/>
          <a:stretch/>
        </p:blipFill>
        <p:spPr>
          <a:xfrm>
            <a:off x="4596232" y="5376672"/>
            <a:ext cx="804672" cy="804672"/>
          </a:xfrm>
          <a:prstGeom prst="rect">
            <a:avLst/>
          </a:prstGeom>
        </p:spPr>
      </p:pic>
      <p:pic>
        <p:nvPicPr>
          <p:cNvPr id="9" name="Image 2" descr="logos/belinda_stewart.png"/>
          <p:cNvPicPr>
            <a:picLocks noChangeAspect="1"/>
          </p:cNvPicPr>
          <p:nvPr/>
        </p:nvPicPr>
        <p:blipFill>
          <a:blip r:embed="rId5"/>
          <a:srcRect/>
          <a:stretch/>
        </p:blipFill>
        <p:spPr>
          <a:xfrm>
            <a:off x="6790792" y="5376672"/>
            <a:ext cx="804672" cy="804672"/>
          </a:xfrm>
          <a:prstGeom prst="rect">
            <a:avLst/>
          </a:prstGeom>
        </p:spPr>
      </p:pic>
      <p:pic>
        <p:nvPicPr>
          <p:cNvPr id="10" name="Image 3" descr="logos/orion_opd.png"/>
          <p:cNvPicPr>
            <a:picLocks noChangeAspect="1"/>
          </p:cNvPicPr>
          <p:nvPr/>
        </p:nvPicPr>
        <p:blipFill>
          <a:blip r:embed="rId6"/>
          <a:srcRect/>
          <a:stretch/>
        </p:blipFill>
        <p:spPr>
          <a:xfrm>
            <a:off x="8985352" y="5376672"/>
            <a:ext cx="804672" cy="804672"/>
          </a:xfrm>
          <a:prstGeom prst="rect">
            <a:avLst/>
          </a:prstGeom>
        </p:spPr>
      </p:pic>
      <p:sp>
        <p:nvSpPr>
          <p:cNvPr id="11" name="Text 5"/>
          <p:cNvSpPr txBox="1"/>
          <p:nvPr/>
        </p:nvSpPr>
        <p:spPr>
          <a:xfrm>
            <a:off x="822960" y="4718304"/>
            <a:ext cx="10515600" cy="320040"/>
          </a:xfrm>
          <a:prstGeom prst="rect">
            <a:avLst/>
          </a:prstGeom>
          <a:noFill/>
          <a:ln/>
        </p:spPr>
        <p:txBody>
          <a:bodyPr wrap="square" lIns="0" tIns="0" rIns="0" bIns="0" rtlCol="0" anchor="ctr"/>
          <a:lstStyle/>
          <a:p>
            <a:pPr marL="0" indent="0">
              <a:buNone/>
            </a:pPr>
            <a:r>
              <a:rPr lang="en-US" sz="1250" i="1" kern="0" spc="100" dirty="0">
                <a:solidFill>
                  <a:srgbClr val="B69C56"/>
                </a:solidFill>
                <a:latin typeface="Calibri" pitchFamily="34" charset="0"/>
                <a:ea typeface="Calibri" pitchFamily="34" charset="-122"/>
                <a:cs typeface="Calibri" pitchFamily="34" charset="-120"/>
              </a:rPr>
              <a:t>Your voice.  Your community.  Your future.</a:t>
            </a:r>
            <a:endParaRPr lang="en-US" sz="12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22960" y="566928"/>
            <a:ext cx="10241280" cy="292608"/>
          </a:xfrm>
          <a:prstGeom prst="rect">
            <a:avLst/>
          </a:prstGeom>
          <a:noFill/>
          <a:ln/>
        </p:spPr>
        <p:txBody>
          <a:bodyPr wrap="square" lIns="0" tIns="0" rIns="0" bIns="0" rtlCol="0" anchor="ctr"/>
          <a:lstStyle/>
          <a:p>
            <a:pPr marL="0" indent="0" algn="l">
              <a:buNone/>
            </a:pPr>
            <a:r>
              <a:rPr lang="en-US" b="1" kern="0" spc="220" dirty="0">
                <a:solidFill>
                  <a:srgbClr val="8A6F2E"/>
                </a:solidFill>
                <a:latin typeface="Calibri" pitchFamily="34" charset="0"/>
                <a:ea typeface="Calibri" pitchFamily="34" charset="-122"/>
                <a:cs typeface="Calibri" pitchFamily="34" charset="-120"/>
              </a:rPr>
              <a:t>HOW WE'LL SPEND OUR TIME</a:t>
            </a:r>
            <a:endParaRPr lang="en-US" dirty="0"/>
          </a:p>
        </p:txBody>
      </p:sp>
      <p:sp>
        <p:nvSpPr>
          <p:cNvPr id="3" name="Text 1"/>
          <p:cNvSpPr txBox="1"/>
          <p:nvPr/>
        </p:nvSpPr>
        <p:spPr>
          <a:xfrm>
            <a:off x="786384" y="896112"/>
            <a:ext cx="10241280" cy="822960"/>
          </a:xfrm>
          <a:prstGeom prst="rect">
            <a:avLst/>
          </a:prstGeom>
          <a:noFill/>
          <a:ln/>
        </p:spPr>
        <p:txBody>
          <a:bodyPr wrap="square" lIns="0" tIns="0" rIns="0" bIns="0" rtlCol="0" anchor="ctr"/>
          <a:lstStyle/>
          <a:p>
            <a:pPr marL="0" indent="0" algn="l">
              <a:lnSpc>
                <a:spcPct val="98000"/>
              </a:lnSpc>
              <a:buNone/>
            </a:pPr>
            <a:r>
              <a:rPr lang="en-US" sz="3200" b="1" dirty="0">
                <a:solidFill>
                  <a:srgbClr val="303B39"/>
                </a:solidFill>
                <a:latin typeface="Bookman Old Style" pitchFamily="34" charset="0"/>
                <a:ea typeface="Bookman Old Style" pitchFamily="34" charset="-122"/>
                <a:cs typeface="Bookman Old Style" pitchFamily="34" charset="-120"/>
              </a:rPr>
              <a:t>Tonight's Agenda</a:t>
            </a:r>
            <a:endParaRPr lang="en-US" sz="3200" dirty="0"/>
          </a:p>
        </p:txBody>
      </p:sp>
      <p:sp>
        <p:nvSpPr>
          <p:cNvPr id="4" name="Shape 2"/>
          <p:cNvSpPr/>
          <p:nvPr/>
        </p:nvSpPr>
        <p:spPr>
          <a:xfrm>
            <a:off x="822960" y="1965960"/>
            <a:ext cx="10515600" cy="896112"/>
          </a:xfrm>
          <a:prstGeom prst="roundRect">
            <a:avLst>
              <a:gd name="adj" fmla="val 8163"/>
            </a:avLst>
          </a:prstGeom>
          <a:solidFill>
            <a:srgbClr val="F4F2EB"/>
          </a:solidFill>
          <a:ln/>
        </p:spPr>
        <p:txBody>
          <a:bodyPr/>
          <a:lstStyle/>
          <a:p>
            <a:endParaRPr lang="en-US"/>
          </a:p>
        </p:txBody>
      </p:sp>
      <p:sp>
        <p:nvSpPr>
          <p:cNvPr id="5" name="Shape 3"/>
          <p:cNvSpPr/>
          <p:nvPr/>
        </p:nvSpPr>
        <p:spPr>
          <a:xfrm>
            <a:off x="1024128" y="2112264"/>
            <a:ext cx="603504" cy="603504"/>
          </a:xfrm>
          <a:prstGeom prst="ellipse">
            <a:avLst/>
          </a:prstGeom>
          <a:solidFill>
            <a:srgbClr val="303B39"/>
          </a:solidFill>
          <a:ln/>
        </p:spPr>
        <p:txBody>
          <a:bodyPr/>
          <a:lstStyle/>
          <a:p>
            <a:endParaRPr lang="en-US"/>
          </a:p>
        </p:txBody>
      </p:sp>
      <p:sp>
        <p:nvSpPr>
          <p:cNvPr id="6" name="Text 4"/>
          <p:cNvSpPr txBox="1"/>
          <p:nvPr/>
        </p:nvSpPr>
        <p:spPr>
          <a:xfrm>
            <a:off x="1024128" y="2112264"/>
            <a:ext cx="603504" cy="603504"/>
          </a:xfrm>
          <a:prstGeom prst="rect">
            <a:avLst/>
          </a:prstGeom>
          <a:noFill/>
          <a:ln/>
        </p:spPr>
        <p:txBody>
          <a:bodyPr wrap="square" lIns="0" tIns="0" rIns="0" bIns="0" rtlCol="0" anchor="ctr"/>
          <a:lstStyle/>
          <a:p>
            <a:pPr marL="0" indent="0" algn="ctr">
              <a:lnSpc>
                <a:spcPct val="80000"/>
              </a:lnSpc>
              <a:buNone/>
            </a:pPr>
            <a:r>
              <a:rPr lang="en-US" sz="2000" b="1" dirty="0">
                <a:solidFill>
                  <a:srgbClr val="B69C56"/>
                </a:solidFill>
                <a:latin typeface="Bookman Old Style" pitchFamily="34" charset="0"/>
                <a:ea typeface="Bookman Old Style" pitchFamily="34" charset="-122"/>
                <a:cs typeface="Bookman Old Style" pitchFamily="34" charset="-120"/>
              </a:rPr>
              <a:t>20</a:t>
            </a:r>
            <a:endParaRPr lang="en-US" sz="2000" dirty="0"/>
          </a:p>
          <a:p>
            <a:pPr marL="0" indent="0" algn="ctr">
              <a:lnSpc>
                <a:spcPct val="80000"/>
              </a:lnSpc>
              <a:buNone/>
            </a:pPr>
            <a:r>
              <a:rPr lang="en-US" sz="750" b="1" kern="0" spc="100" dirty="0">
                <a:solidFill>
                  <a:srgbClr val="CBC9BE"/>
                </a:solidFill>
                <a:latin typeface="Bookman Old Style" pitchFamily="34" charset="0"/>
                <a:ea typeface="Bookman Old Style" pitchFamily="34" charset="-122"/>
                <a:cs typeface="Bookman Old Style" pitchFamily="34" charset="-120"/>
              </a:rPr>
              <a:t>MIN</a:t>
            </a:r>
            <a:endParaRPr lang="en-US" sz="2000" dirty="0"/>
          </a:p>
        </p:txBody>
      </p:sp>
      <p:sp>
        <p:nvSpPr>
          <p:cNvPr id="7" name="Text 5"/>
          <p:cNvSpPr txBox="1"/>
          <p:nvPr/>
        </p:nvSpPr>
        <p:spPr>
          <a:xfrm>
            <a:off x="1874520" y="2093976"/>
            <a:ext cx="2834640" cy="640080"/>
          </a:xfrm>
          <a:prstGeom prst="rect">
            <a:avLst/>
          </a:prstGeom>
          <a:noFill/>
          <a:ln/>
        </p:spPr>
        <p:txBody>
          <a:bodyPr wrap="square" lIns="0" tIns="0" rIns="0" bIns="0" rtlCol="0" anchor="ctr"/>
          <a:lstStyle/>
          <a:p>
            <a:pPr marL="0" indent="0">
              <a:buNone/>
            </a:pPr>
            <a:r>
              <a:rPr lang="en-US" sz="1800" b="1" dirty="0">
                <a:solidFill>
                  <a:srgbClr val="303B39"/>
                </a:solidFill>
                <a:latin typeface="Bookman Old Style" pitchFamily="34" charset="0"/>
                <a:ea typeface="Bookman Old Style" pitchFamily="34" charset="-122"/>
                <a:cs typeface="Bookman Old Style" pitchFamily="34" charset="-120"/>
              </a:rPr>
              <a:t>Overview</a:t>
            </a:r>
            <a:endParaRPr lang="en-US" sz="1800" dirty="0"/>
          </a:p>
        </p:txBody>
      </p:sp>
      <p:sp>
        <p:nvSpPr>
          <p:cNvPr id="8" name="Text 6"/>
          <p:cNvSpPr txBox="1"/>
          <p:nvPr/>
        </p:nvSpPr>
        <p:spPr>
          <a:xfrm>
            <a:off x="4709160" y="2075688"/>
            <a:ext cx="6446520" cy="676656"/>
          </a:xfrm>
          <a:prstGeom prst="rect">
            <a:avLst/>
          </a:prstGeom>
          <a:noFill/>
          <a:ln/>
        </p:spPr>
        <p:txBody>
          <a:bodyPr wrap="square" lIns="0" tIns="0" rIns="0" bIns="0" rtlCol="0" anchor="ctr"/>
          <a:lstStyle/>
          <a:p>
            <a:pPr marL="0" indent="0">
              <a:buNone/>
            </a:pPr>
            <a:r>
              <a:rPr lang="en-US" dirty="0">
                <a:solidFill>
                  <a:srgbClr val="3D4239"/>
                </a:solidFill>
                <a:latin typeface="Bookman Old Style" panose="02050604050505020204" pitchFamily="18" charset="0"/>
                <a:ea typeface="Calibri" pitchFamily="34" charset="-122"/>
                <a:cs typeface="Calibri" pitchFamily="34" charset="-120"/>
              </a:rPr>
              <a:t>A look at what we're hearing so far and how we'll spend our time this evening.</a:t>
            </a:r>
            <a:endParaRPr lang="en-US" dirty="0">
              <a:latin typeface="Bookman Old Style" panose="02050604050505020204" pitchFamily="18" charset="0"/>
            </a:endParaRPr>
          </a:p>
        </p:txBody>
      </p:sp>
      <p:sp>
        <p:nvSpPr>
          <p:cNvPr id="9" name="Shape 7"/>
          <p:cNvSpPr/>
          <p:nvPr/>
        </p:nvSpPr>
        <p:spPr>
          <a:xfrm>
            <a:off x="822960" y="3017520"/>
            <a:ext cx="10515600" cy="896112"/>
          </a:xfrm>
          <a:prstGeom prst="roundRect">
            <a:avLst>
              <a:gd name="adj" fmla="val 8163"/>
            </a:avLst>
          </a:prstGeom>
          <a:solidFill>
            <a:srgbClr val="F4F2EB"/>
          </a:solidFill>
          <a:ln/>
        </p:spPr>
        <p:txBody>
          <a:bodyPr/>
          <a:lstStyle/>
          <a:p>
            <a:endParaRPr lang="en-US"/>
          </a:p>
        </p:txBody>
      </p:sp>
      <p:sp>
        <p:nvSpPr>
          <p:cNvPr id="10" name="Shape 8"/>
          <p:cNvSpPr/>
          <p:nvPr/>
        </p:nvSpPr>
        <p:spPr>
          <a:xfrm>
            <a:off x="1024128" y="3163824"/>
            <a:ext cx="603504" cy="603504"/>
          </a:xfrm>
          <a:prstGeom prst="ellipse">
            <a:avLst/>
          </a:prstGeom>
          <a:solidFill>
            <a:srgbClr val="303B39"/>
          </a:solidFill>
          <a:ln/>
        </p:spPr>
        <p:txBody>
          <a:bodyPr/>
          <a:lstStyle/>
          <a:p>
            <a:endParaRPr lang="en-US"/>
          </a:p>
        </p:txBody>
      </p:sp>
      <p:sp>
        <p:nvSpPr>
          <p:cNvPr id="11" name="Text 9"/>
          <p:cNvSpPr txBox="1"/>
          <p:nvPr/>
        </p:nvSpPr>
        <p:spPr>
          <a:xfrm>
            <a:off x="1024128" y="3163824"/>
            <a:ext cx="603504" cy="603504"/>
          </a:xfrm>
          <a:prstGeom prst="rect">
            <a:avLst/>
          </a:prstGeom>
          <a:noFill/>
          <a:ln/>
        </p:spPr>
        <p:txBody>
          <a:bodyPr wrap="square" lIns="0" tIns="0" rIns="0" bIns="0" rtlCol="0" anchor="ctr"/>
          <a:lstStyle/>
          <a:p>
            <a:pPr marL="0" indent="0" algn="ctr">
              <a:lnSpc>
                <a:spcPct val="80000"/>
              </a:lnSpc>
              <a:buNone/>
            </a:pPr>
            <a:r>
              <a:rPr lang="en-US" sz="2000" b="1" dirty="0">
                <a:solidFill>
                  <a:srgbClr val="B69C56"/>
                </a:solidFill>
                <a:latin typeface="Bookman Old Style" pitchFamily="34" charset="0"/>
                <a:ea typeface="Bookman Old Style" pitchFamily="34" charset="-122"/>
                <a:cs typeface="Bookman Old Style" pitchFamily="34" charset="-120"/>
              </a:rPr>
              <a:t>40</a:t>
            </a:r>
            <a:endParaRPr lang="en-US" sz="2000" dirty="0"/>
          </a:p>
          <a:p>
            <a:pPr marL="0" indent="0" algn="ctr">
              <a:lnSpc>
                <a:spcPct val="80000"/>
              </a:lnSpc>
              <a:buNone/>
            </a:pPr>
            <a:r>
              <a:rPr lang="en-US" sz="750" b="1" kern="0" spc="100" dirty="0">
                <a:solidFill>
                  <a:srgbClr val="CBC9BE"/>
                </a:solidFill>
                <a:latin typeface="Bookman Old Style" pitchFamily="34" charset="0"/>
                <a:ea typeface="Bookman Old Style" pitchFamily="34" charset="-122"/>
                <a:cs typeface="Bookman Old Style" pitchFamily="34" charset="-120"/>
              </a:rPr>
              <a:t>MIN</a:t>
            </a:r>
            <a:endParaRPr lang="en-US" sz="2000" dirty="0"/>
          </a:p>
        </p:txBody>
      </p:sp>
      <p:sp>
        <p:nvSpPr>
          <p:cNvPr id="12" name="Text 10"/>
          <p:cNvSpPr txBox="1"/>
          <p:nvPr/>
        </p:nvSpPr>
        <p:spPr>
          <a:xfrm>
            <a:off x="1874520" y="3145536"/>
            <a:ext cx="2834640" cy="640080"/>
          </a:xfrm>
          <a:prstGeom prst="rect">
            <a:avLst/>
          </a:prstGeom>
          <a:noFill/>
          <a:ln/>
        </p:spPr>
        <p:txBody>
          <a:bodyPr wrap="square" lIns="0" tIns="0" rIns="0" bIns="0" rtlCol="0" anchor="ctr"/>
          <a:lstStyle/>
          <a:p>
            <a:pPr marL="0" indent="0">
              <a:buNone/>
            </a:pPr>
            <a:r>
              <a:rPr lang="en-US" sz="1800" b="1" dirty="0">
                <a:solidFill>
                  <a:srgbClr val="303B39"/>
                </a:solidFill>
                <a:latin typeface="Bookman Old Style" pitchFamily="34" charset="0"/>
                <a:ea typeface="Bookman Old Style" pitchFamily="34" charset="-122"/>
                <a:cs typeface="Bookman Old Style" pitchFamily="34" charset="-120"/>
              </a:rPr>
              <a:t>Gallery Walk</a:t>
            </a:r>
            <a:endParaRPr lang="en-US" sz="1800" dirty="0"/>
          </a:p>
        </p:txBody>
      </p:sp>
      <p:sp>
        <p:nvSpPr>
          <p:cNvPr id="13" name="Text 11"/>
          <p:cNvSpPr txBox="1"/>
          <p:nvPr/>
        </p:nvSpPr>
        <p:spPr>
          <a:xfrm>
            <a:off x="4709160" y="3127248"/>
            <a:ext cx="6446520" cy="676656"/>
          </a:xfrm>
          <a:prstGeom prst="rect">
            <a:avLst/>
          </a:prstGeom>
          <a:noFill/>
          <a:ln/>
        </p:spPr>
        <p:txBody>
          <a:bodyPr wrap="square" lIns="0" tIns="0" rIns="0" bIns="0" rtlCol="0" anchor="ctr"/>
          <a:lstStyle/>
          <a:p>
            <a:pPr marL="0" indent="0">
              <a:buNone/>
            </a:pPr>
            <a:r>
              <a:rPr lang="en-US" dirty="0">
                <a:solidFill>
                  <a:srgbClr val="3D4239"/>
                </a:solidFill>
                <a:latin typeface="Bookman Old Style" panose="02050604050505020204" pitchFamily="18" charset="0"/>
                <a:ea typeface="Calibri" pitchFamily="34" charset="-122"/>
                <a:cs typeface="Calibri" pitchFamily="34" charset="-120"/>
              </a:rPr>
              <a:t>Six stations related to six of the seven strategic directions — view and interact with each.</a:t>
            </a:r>
            <a:endParaRPr lang="en-US" dirty="0">
              <a:latin typeface="Bookman Old Style" panose="02050604050505020204" pitchFamily="18" charset="0"/>
            </a:endParaRPr>
          </a:p>
        </p:txBody>
      </p:sp>
      <p:sp>
        <p:nvSpPr>
          <p:cNvPr id="14" name="Shape 12"/>
          <p:cNvSpPr/>
          <p:nvPr/>
        </p:nvSpPr>
        <p:spPr>
          <a:xfrm>
            <a:off x="822960" y="4069080"/>
            <a:ext cx="10515600" cy="896112"/>
          </a:xfrm>
          <a:prstGeom prst="roundRect">
            <a:avLst>
              <a:gd name="adj" fmla="val 8163"/>
            </a:avLst>
          </a:prstGeom>
          <a:solidFill>
            <a:srgbClr val="F4F2EB"/>
          </a:solidFill>
          <a:ln/>
        </p:spPr>
        <p:txBody>
          <a:bodyPr/>
          <a:lstStyle/>
          <a:p>
            <a:endParaRPr lang="en-US"/>
          </a:p>
        </p:txBody>
      </p:sp>
      <p:sp>
        <p:nvSpPr>
          <p:cNvPr id="15" name="Shape 13"/>
          <p:cNvSpPr/>
          <p:nvPr/>
        </p:nvSpPr>
        <p:spPr>
          <a:xfrm>
            <a:off x="1024128" y="4215384"/>
            <a:ext cx="603504" cy="603504"/>
          </a:xfrm>
          <a:prstGeom prst="ellipse">
            <a:avLst/>
          </a:prstGeom>
          <a:solidFill>
            <a:srgbClr val="303B39"/>
          </a:solidFill>
          <a:ln/>
        </p:spPr>
        <p:txBody>
          <a:bodyPr/>
          <a:lstStyle/>
          <a:p>
            <a:endParaRPr lang="en-US"/>
          </a:p>
        </p:txBody>
      </p:sp>
      <p:sp>
        <p:nvSpPr>
          <p:cNvPr id="16" name="Text 14"/>
          <p:cNvSpPr txBox="1"/>
          <p:nvPr/>
        </p:nvSpPr>
        <p:spPr>
          <a:xfrm>
            <a:off x="1024128" y="4215384"/>
            <a:ext cx="603504" cy="603504"/>
          </a:xfrm>
          <a:prstGeom prst="rect">
            <a:avLst/>
          </a:prstGeom>
          <a:noFill/>
          <a:ln/>
        </p:spPr>
        <p:txBody>
          <a:bodyPr wrap="square" lIns="0" tIns="0" rIns="0" bIns="0" rtlCol="0" anchor="ctr"/>
          <a:lstStyle/>
          <a:p>
            <a:pPr marL="0" indent="0" algn="ctr">
              <a:lnSpc>
                <a:spcPct val="80000"/>
              </a:lnSpc>
              <a:buNone/>
            </a:pPr>
            <a:r>
              <a:rPr lang="en-US" sz="2000" b="1" dirty="0">
                <a:solidFill>
                  <a:srgbClr val="B69C56"/>
                </a:solidFill>
                <a:latin typeface="Bookman Old Style" pitchFamily="34" charset="0"/>
                <a:ea typeface="Bookman Old Style" pitchFamily="34" charset="-122"/>
                <a:cs typeface="Bookman Old Style" pitchFamily="34" charset="-120"/>
              </a:rPr>
              <a:t>15</a:t>
            </a:r>
            <a:endParaRPr lang="en-US" sz="2000" dirty="0"/>
          </a:p>
          <a:p>
            <a:pPr marL="0" indent="0" algn="ctr">
              <a:lnSpc>
                <a:spcPct val="80000"/>
              </a:lnSpc>
              <a:buNone/>
            </a:pPr>
            <a:r>
              <a:rPr lang="en-US" sz="750" b="1" kern="0" spc="100" dirty="0">
                <a:solidFill>
                  <a:srgbClr val="CBC9BE"/>
                </a:solidFill>
                <a:latin typeface="Bookman Old Style" pitchFamily="34" charset="0"/>
                <a:ea typeface="Bookman Old Style" pitchFamily="34" charset="-122"/>
                <a:cs typeface="Bookman Old Style" pitchFamily="34" charset="-120"/>
              </a:rPr>
              <a:t>MIN</a:t>
            </a:r>
            <a:endParaRPr lang="en-US" sz="2000" dirty="0"/>
          </a:p>
        </p:txBody>
      </p:sp>
      <p:sp>
        <p:nvSpPr>
          <p:cNvPr id="17" name="Text 15"/>
          <p:cNvSpPr txBox="1"/>
          <p:nvPr/>
        </p:nvSpPr>
        <p:spPr>
          <a:xfrm>
            <a:off x="1874520" y="4197096"/>
            <a:ext cx="2834640" cy="640080"/>
          </a:xfrm>
          <a:prstGeom prst="rect">
            <a:avLst/>
          </a:prstGeom>
          <a:noFill/>
          <a:ln/>
        </p:spPr>
        <p:txBody>
          <a:bodyPr wrap="square" lIns="0" tIns="0" rIns="0" bIns="0" rtlCol="0" anchor="ctr"/>
          <a:lstStyle/>
          <a:p>
            <a:pPr marL="0" indent="0">
              <a:buNone/>
            </a:pPr>
            <a:r>
              <a:rPr lang="en-US" sz="1800" b="1" dirty="0">
                <a:solidFill>
                  <a:srgbClr val="303B39"/>
                </a:solidFill>
                <a:latin typeface="Bookman Old Style" pitchFamily="34" charset="0"/>
                <a:ea typeface="Bookman Old Style" pitchFamily="34" charset="-122"/>
                <a:cs typeface="Bookman Old Style" pitchFamily="34" charset="-120"/>
              </a:rPr>
              <a:t>Interactive Sharing</a:t>
            </a:r>
            <a:endParaRPr lang="en-US" sz="1800" dirty="0"/>
          </a:p>
        </p:txBody>
      </p:sp>
      <p:sp>
        <p:nvSpPr>
          <p:cNvPr id="18" name="Text 16"/>
          <p:cNvSpPr txBox="1"/>
          <p:nvPr/>
        </p:nvSpPr>
        <p:spPr>
          <a:xfrm>
            <a:off x="4709160" y="4178808"/>
            <a:ext cx="6446520" cy="676656"/>
          </a:xfrm>
          <a:prstGeom prst="rect">
            <a:avLst/>
          </a:prstGeom>
          <a:noFill/>
          <a:ln/>
        </p:spPr>
        <p:txBody>
          <a:bodyPr wrap="square" lIns="0" tIns="0" rIns="0" bIns="0" rtlCol="0" anchor="ctr"/>
          <a:lstStyle/>
          <a:p>
            <a:pPr marL="0" indent="0">
              <a:buNone/>
            </a:pPr>
            <a:r>
              <a:rPr lang="en-US" dirty="0">
                <a:solidFill>
                  <a:srgbClr val="3D4239"/>
                </a:solidFill>
                <a:latin typeface="Bookman Old Style" panose="02050604050505020204" pitchFamily="18" charset="0"/>
                <a:ea typeface="Calibri" pitchFamily="34" charset="-122"/>
                <a:cs typeface="Calibri" pitchFamily="34" charset="-120"/>
              </a:rPr>
              <a:t>Strategic direction seven: Eupora's Story</a:t>
            </a:r>
            <a:r>
              <a:rPr lang="en-US" sz="1350" dirty="0">
                <a:solidFill>
                  <a:srgbClr val="3D4239"/>
                </a:solidFill>
                <a:latin typeface="Calibri" pitchFamily="34" charset="0"/>
                <a:ea typeface="Calibri" pitchFamily="34" charset="-122"/>
                <a:cs typeface="Calibri" pitchFamily="34" charset="-120"/>
              </a:rPr>
              <a:t>.</a:t>
            </a:r>
            <a:endParaRPr lang="en-US" sz="1350" dirty="0"/>
          </a:p>
        </p:txBody>
      </p:sp>
      <p:sp>
        <p:nvSpPr>
          <p:cNvPr id="19" name="Shape 17"/>
          <p:cNvSpPr/>
          <p:nvPr/>
        </p:nvSpPr>
        <p:spPr>
          <a:xfrm>
            <a:off x="822960" y="5120640"/>
            <a:ext cx="10515600" cy="896112"/>
          </a:xfrm>
          <a:prstGeom prst="roundRect">
            <a:avLst>
              <a:gd name="adj" fmla="val 8163"/>
            </a:avLst>
          </a:prstGeom>
          <a:solidFill>
            <a:srgbClr val="F4F2EB"/>
          </a:solidFill>
          <a:ln/>
        </p:spPr>
        <p:txBody>
          <a:bodyPr/>
          <a:lstStyle/>
          <a:p>
            <a:endParaRPr lang="en-US"/>
          </a:p>
        </p:txBody>
      </p:sp>
      <p:sp>
        <p:nvSpPr>
          <p:cNvPr id="20" name="Shape 18"/>
          <p:cNvSpPr/>
          <p:nvPr/>
        </p:nvSpPr>
        <p:spPr>
          <a:xfrm>
            <a:off x="1024128" y="5266944"/>
            <a:ext cx="603504" cy="603504"/>
          </a:xfrm>
          <a:prstGeom prst="ellipse">
            <a:avLst/>
          </a:prstGeom>
          <a:solidFill>
            <a:srgbClr val="303B39"/>
          </a:solidFill>
          <a:ln/>
        </p:spPr>
        <p:txBody>
          <a:bodyPr/>
          <a:lstStyle/>
          <a:p>
            <a:endParaRPr lang="en-US"/>
          </a:p>
        </p:txBody>
      </p:sp>
      <p:sp>
        <p:nvSpPr>
          <p:cNvPr id="21" name="Text 19"/>
          <p:cNvSpPr txBox="1"/>
          <p:nvPr/>
        </p:nvSpPr>
        <p:spPr>
          <a:xfrm>
            <a:off x="1024128" y="5266944"/>
            <a:ext cx="603504" cy="603504"/>
          </a:xfrm>
          <a:prstGeom prst="rect">
            <a:avLst/>
          </a:prstGeom>
          <a:noFill/>
          <a:ln/>
        </p:spPr>
        <p:txBody>
          <a:bodyPr wrap="square" lIns="0" tIns="0" rIns="0" bIns="0" rtlCol="0" anchor="ctr"/>
          <a:lstStyle/>
          <a:p>
            <a:pPr marL="0" indent="0" algn="ctr">
              <a:lnSpc>
                <a:spcPct val="80000"/>
              </a:lnSpc>
              <a:buNone/>
            </a:pPr>
            <a:r>
              <a:rPr lang="en-US" sz="2000" b="1" dirty="0">
                <a:solidFill>
                  <a:srgbClr val="B69C56"/>
                </a:solidFill>
                <a:latin typeface="Bookman Old Style" pitchFamily="34" charset="0"/>
                <a:ea typeface="Bookman Old Style" pitchFamily="34" charset="-122"/>
                <a:cs typeface="Bookman Old Style" pitchFamily="34" charset="-120"/>
              </a:rPr>
              <a:t>10</a:t>
            </a:r>
            <a:endParaRPr lang="en-US" sz="2000" dirty="0"/>
          </a:p>
          <a:p>
            <a:pPr marL="0" indent="0" algn="ctr">
              <a:lnSpc>
                <a:spcPct val="80000"/>
              </a:lnSpc>
              <a:buNone/>
            </a:pPr>
            <a:r>
              <a:rPr lang="en-US" sz="750" b="1" kern="0" spc="100" dirty="0">
                <a:solidFill>
                  <a:srgbClr val="CBC9BE"/>
                </a:solidFill>
                <a:latin typeface="Bookman Old Style" pitchFamily="34" charset="0"/>
                <a:ea typeface="Bookman Old Style" pitchFamily="34" charset="-122"/>
                <a:cs typeface="Bookman Old Style" pitchFamily="34" charset="-120"/>
              </a:rPr>
              <a:t>MIN</a:t>
            </a:r>
            <a:endParaRPr lang="en-US" sz="2000" dirty="0"/>
          </a:p>
        </p:txBody>
      </p:sp>
      <p:sp>
        <p:nvSpPr>
          <p:cNvPr id="22" name="Text 20"/>
          <p:cNvSpPr txBox="1"/>
          <p:nvPr/>
        </p:nvSpPr>
        <p:spPr>
          <a:xfrm>
            <a:off x="1874520" y="5248656"/>
            <a:ext cx="2834640" cy="640080"/>
          </a:xfrm>
          <a:prstGeom prst="rect">
            <a:avLst/>
          </a:prstGeom>
          <a:noFill/>
          <a:ln/>
        </p:spPr>
        <p:txBody>
          <a:bodyPr wrap="square" lIns="0" tIns="0" rIns="0" bIns="0" rtlCol="0" anchor="ctr"/>
          <a:lstStyle/>
          <a:p>
            <a:pPr marL="0" indent="0">
              <a:buNone/>
            </a:pPr>
            <a:r>
              <a:rPr lang="en-US" sz="1800" b="1" dirty="0">
                <a:solidFill>
                  <a:srgbClr val="303B39"/>
                </a:solidFill>
                <a:latin typeface="Bookman Old Style" pitchFamily="34" charset="0"/>
                <a:ea typeface="Bookman Old Style" pitchFamily="34" charset="-122"/>
                <a:cs typeface="Bookman Old Style" pitchFamily="34" charset="-120"/>
              </a:rPr>
              <a:t>Closing</a:t>
            </a:r>
            <a:endParaRPr lang="en-US" sz="1800" dirty="0"/>
          </a:p>
        </p:txBody>
      </p:sp>
      <p:sp>
        <p:nvSpPr>
          <p:cNvPr id="23" name="Text 21"/>
          <p:cNvSpPr txBox="1"/>
          <p:nvPr/>
        </p:nvSpPr>
        <p:spPr>
          <a:xfrm>
            <a:off x="4709160" y="5230368"/>
            <a:ext cx="6446520" cy="676656"/>
          </a:xfrm>
          <a:prstGeom prst="rect">
            <a:avLst/>
          </a:prstGeom>
          <a:noFill/>
          <a:ln/>
        </p:spPr>
        <p:txBody>
          <a:bodyPr wrap="square" lIns="0" tIns="0" rIns="0" bIns="0" rtlCol="0" anchor="ctr"/>
          <a:lstStyle/>
          <a:p>
            <a:pPr marL="0" indent="0">
              <a:buNone/>
            </a:pPr>
            <a:r>
              <a:rPr lang="en-US" dirty="0">
                <a:solidFill>
                  <a:srgbClr val="3D4239"/>
                </a:solidFill>
                <a:latin typeface="Bookman Old Style" panose="02050604050505020204" pitchFamily="18" charset="0"/>
                <a:ea typeface="Calibri" pitchFamily="34" charset="-122"/>
                <a:cs typeface="Calibri" pitchFamily="34" charset="-120"/>
              </a:rPr>
              <a:t>Any questions? A quick evaluation, and next steps.</a:t>
            </a:r>
            <a:endParaRPr lang="en-US" dirty="0">
              <a:latin typeface="Bookman Old Style" panose="02050604050505020204" pitchFamily="18" charset="0"/>
            </a:endParaRPr>
          </a:p>
        </p:txBody>
      </p:sp>
      <p:sp>
        <p:nvSpPr>
          <p:cNvPr id="24" name="Text 22"/>
          <p:cNvSpPr txBox="1"/>
          <p:nvPr/>
        </p:nvSpPr>
        <p:spPr>
          <a:xfrm>
            <a:off x="502920" y="6419088"/>
            <a:ext cx="2743200" cy="274320"/>
          </a:xfrm>
          <a:prstGeom prst="rect">
            <a:avLst/>
          </a:prstGeom>
          <a:noFill/>
          <a:ln/>
        </p:spPr>
        <p:txBody>
          <a:bodyPr wrap="square" lIns="0" tIns="0" rIns="0" bIns="0" rtlCol="0" anchor="ctr"/>
          <a:lstStyle/>
          <a:p>
            <a:pPr marL="0" indent="0" algn="l">
              <a:buNone/>
            </a:pPr>
            <a:r>
              <a:rPr lang="en-US" sz="1050" b="1" kern="0" spc="100" dirty="0">
                <a:solidFill>
                  <a:srgbClr val="8A6F2E"/>
                </a:solidFill>
                <a:latin typeface="Bookman Old Style" pitchFamily="34" charset="0"/>
                <a:ea typeface="Bookman Old Style" pitchFamily="34" charset="-122"/>
                <a:cs typeface="Bookman Old Style" pitchFamily="34" charset="-120"/>
              </a:rPr>
              <a:t>EUPORA </a:t>
            </a:r>
            <a:r>
              <a:rPr lang="en-US" sz="1050" b="1" kern="0" spc="100" dirty="0">
                <a:solidFill>
                  <a:srgbClr val="303B39"/>
                </a:solidFill>
                <a:latin typeface="Bookman Old Style" pitchFamily="34" charset="0"/>
                <a:ea typeface="Bookman Old Style" pitchFamily="34" charset="-122"/>
                <a:cs typeface="Bookman Old Style" pitchFamily="34" charset="-120"/>
              </a:rPr>
              <a:t>2040</a:t>
            </a:r>
            <a:endParaRPr lang="en-US" sz="1050" dirty="0"/>
          </a:p>
        </p:txBody>
      </p:sp>
      <p:sp>
        <p:nvSpPr>
          <p:cNvPr id="25" name="Text 23"/>
          <p:cNvSpPr txBox="1"/>
          <p:nvPr/>
        </p:nvSpPr>
        <p:spPr>
          <a:xfrm>
            <a:off x="5486400" y="6419088"/>
            <a:ext cx="5852160" cy="274320"/>
          </a:xfrm>
          <a:prstGeom prst="rect">
            <a:avLst/>
          </a:prstGeom>
          <a:noFill/>
          <a:ln/>
        </p:spPr>
        <p:txBody>
          <a:bodyPr wrap="square" lIns="0" tIns="0" rIns="0" bIns="0" rtlCol="0" anchor="ctr"/>
          <a:lstStyle/>
          <a:p>
            <a:pPr marL="0" indent="0" algn="r">
              <a:buNone/>
            </a:pPr>
            <a:r>
              <a:rPr lang="en-US" sz="950" dirty="0">
                <a:solidFill>
                  <a:srgbClr val="6E7266"/>
                </a:solidFill>
                <a:latin typeface="Calibri" pitchFamily="34" charset="0"/>
                <a:ea typeface="Calibri" pitchFamily="34" charset="-122"/>
                <a:cs typeface="Calibri" pitchFamily="34" charset="-120"/>
              </a:rPr>
              <a:t>Comprehensive Plan  ·  Public Meeting  ·  Sept 24, 2026</a:t>
            </a:r>
            <a:endParaRPr lang="en-US" sz="9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22960" y="566928"/>
            <a:ext cx="10241280" cy="292608"/>
          </a:xfrm>
          <a:prstGeom prst="rect">
            <a:avLst/>
          </a:prstGeom>
          <a:noFill/>
          <a:ln/>
        </p:spPr>
        <p:txBody>
          <a:bodyPr wrap="square" lIns="0" tIns="0" rIns="0" bIns="0" rtlCol="0" anchor="ctr"/>
          <a:lstStyle/>
          <a:p>
            <a:pPr marL="0" indent="0" algn="l">
              <a:buNone/>
            </a:pPr>
            <a:r>
              <a:rPr lang="en-US" sz="2000" b="1" kern="0" spc="220" dirty="0">
                <a:solidFill>
                  <a:srgbClr val="8A6F2E"/>
                </a:solidFill>
                <a:latin typeface="Calibri" pitchFamily="34" charset="0"/>
                <a:ea typeface="Calibri" pitchFamily="34" charset="-122"/>
                <a:cs typeface="Calibri" pitchFamily="34" charset="-120"/>
              </a:rPr>
              <a:t>WHAT WE ARE HEARING</a:t>
            </a:r>
            <a:endParaRPr lang="en-US" sz="2000" dirty="0"/>
          </a:p>
        </p:txBody>
      </p:sp>
      <p:sp>
        <p:nvSpPr>
          <p:cNvPr id="3" name="Text 1"/>
          <p:cNvSpPr txBox="1"/>
          <p:nvPr/>
        </p:nvSpPr>
        <p:spPr>
          <a:xfrm>
            <a:off x="786384" y="896112"/>
            <a:ext cx="10241280" cy="822960"/>
          </a:xfrm>
          <a:prstGeom prst="rect">
            <a:avLst/>
          </a:prstGeom>
          <a:noFill/>
          <a:ln/>
        </p:spPr>
        <p:txBody>
          <a:bodyPr wrap="square" lIns="0" tIns="0" rIns="0" bIns="0" rtlCol="0" anchor="ctr"/>
          <a:lstStyle/>
          <a:p>
            <a:pPr marL="0" indent="0" algn="l">
              <a:lnSpc>
                <a:spcPct val="98000"/>
              </a:lnSpc>
              <a:buNone/>
            </a:pPr>
            <a:r>
              <a:rPr lang="en-US" sz="3200" b="1" dirty="0">
                <a:solidFill>
                  <a:srgbClr val="303B39"/>
                </a:solidFill>
                <a:latin typeface="Bookman Old Style" pitchFamily="34" charset="0"/>
                <a:ea typeface="Bookman Old Style" pitchFamily="34" charset="-122"/>
                <a:cs typeface="Bookman Old Style" pitchFamily="34" charset="-120"/>
              </a:rPr>
              <a:t>What You're Saying</a:t>
            </a:r>
            <a:endParaRPr lang="en-US" sz="3200" dirty="0"/>
          </a:p>
        </p:txBody>
      </p:sp>
      <p:sp>
        <p:nvSpPr>
          <p:cNvPr id="4" name="Shape 2"/>
          <p:cNvSpPr/>
          <p:nvPr/>
        </p:nvSpPr>
        <p:spPr>
          <a:xfrm>
            <a:off x="822960" y="2011680"/>
            <a:ext cx="5175504" cy="3566160"/>
          </a:xfrm>
          <a:prstGeom prst="roundRect">
            <a:avLst>
              <a:gd name="adj" fmla="val 2564"/>
            </a:avLst>
          </a:prstGeom>
          <a:solidFill>
            <a:srgbClr val="F4F2EB"/>
          </a:solidFill>
          <a:ln/>
        </p:spPr>
        <p:txBody>
          <a:bodyPr/>
          <a:lstStyle/>
          <a:p>
            <a:endParaRPr lang="en-US"/>
          </a:p>
        </p:txBody>
      </p:sp>
      <p:sp>
        <p:nvSpPr>
          <p:cNvPr id="5" name="Shape 3"/>
          <p:cNvSpPr/>
          <p:nvPr/>
        </p:nvSpPr>
        <p:spPr>
          <a:xfrm>
            <a:off x="1143000" y="2331720"/>
            <a:ext cx="548640" cy="548640"/>
          </a:xfrm>
          <a:prstGeom prst="ellipse">
            <a:avLst/>
          </a:prstGeom>
          <a:solidFill>
            <a:srgbClr val="B69C56"/>
          </a:solidFill>
          <a:ln/>
          <a:effectLst>
            <a:outerShdw blurRad="63500" dist="25400" dir="5400000" algn="bl" rotWithShape="0">
              <a:srgbClr val="000000">
                <a:alpha val="18000"/>
              </a:srgbClr>
            </a:outerShdw>
          </a:effectLst>
        </p:spPr>
        <p:txBody>
          <a:bodyPr/>
          <a:lstStyle/>
          <a:p>
            <a:endParaRPr lang="en-US"/>
          </a:p>
        </p:txBody>
      </p:sp>
      <p:sp>
        <p:nvSpPr>
          <p:cNvPr id="6" name="Text 4"/>
          <p:cNvSpPr txBox="1"/>
          <p:nvPr/>
        </p:nvSpPr>
        <p:spPr>
          <a:xfrm>
            <a:off x="1143000" y="2331720"/>
            <a:ext cx="548640" cy="548640"/>
          </a:xfrm>
          <a:prstGeom prst="rect">
            <a:avLst/>
          </a:prstGeom>
          <a:noFill/>
          <a:ln/>
        </p:spPr>
        <p:txBody>
          <a:bodyPr wrap="square" lIns="0" tIns="0" rIns="0" bIns="0" rtlCol="0" anchor="ctr"/>
          <a:lstStyle/>
          <a:p>
            <a:pPr marL="0" indent="0" algn="ctr">
              <a:buNone/>
            </a:pPr>
            <a:r>
              <a:rPr lang="en-US" sz="2200" b="1" dirty="0">
                <a:solidFill>
                  <a:srgbClr val="FFFFFF"/>
                </a:solidFill>
                <a:latin typeface="Bookman Old Style" pitchFamily="34" charset="0"/>
                <a:ea typeface="Bookman Old Style" pitchFamily="34" charset="-122"/>
                <a:cs typeface="Bookman Old Style" pitchFamily="34" charset="-120"/>
              </a:rPr>
              <a:t>1</a:t>
            </a:r>
            <a:endParaRPr lang="en-US" sz="2200" dirty="0"/>
          </a:p>
        </p:txBody>
      </p:sp>
      <p:sp>
        <p:nvSpPr>
          <p:cNvPr id="7" name="Text 5"/>
          <p:cNvSpPr txBox="1"/>
          <p:nvPr/>
        </p:nvSpPr>
        <p:spPr>
          <a:xfrm>
            <a:off x="1874520" y="2286000"/>
            <a:ext cx="3840480" cy="640080"/>
          </a:xfrm>
          <a:prstGeom prst="rect">
            <a:avLst/>
          </a:prstGeom>
          <a:noFill/>
          <a:ln/>
        </p:spPr>
        <p:txBody>
          <a:bodyPr wrap="square" lIns="0" tIns="0" rIns="0" bIns="0" rtlCol="0" anchor="ctr"/>
          <a:lstStyle/>
          <a:p>
            <a:pPr marL="0" indent="0">
              <a:buNone/>
            </a:pPr>
            <a:r>
              <a:rPr lang="en-US" sz="1700" b="1" dirty="0">
                <a:solidFill>
                  <a:srgbClr val="303B39"/>
                </a:solidFill>
                <a:latin typeface="Bookman Old Style" pitchFamily="34" charset="0"/>
                <a:ea typeface="Bookman Old Style" pitchFamily="34" charset="-122"/>
                <a:cs typeface="Bookman Old Style" pitchFamily="34" charset="-120"/>
              </a:rPr>
              <a:t>Euporans value the character of this place.</a:t>
            </a:r>
            <a:endParaRPr lang="en-US" sz="1700" dirty="0"/>
          </a:p>
        </p:txBody>
      </p:sp>
      <p:sp>
        <p:nvSpPr>
          <p:cNvPr id="8" name="Text 6"/>
          <p:cNvSpPr txBox="1"/>
          <p:nvPr/>
        </p:nvSpPr>
        <p:spPr>
          <a:xfrm>
            <a:off x="1143000" y="3522681"/>
            <a:ext cx="4572000" cy="1092798"/>
          </a:xfrm>
          <a:prstGeom prst="rect">
            <a:avLst/>
          </a:prstGeom>
          <a:noFill/>
          <a:ln/>
        </p:spPr>
        <p:txBody>
          <a:bodyPr wrap="square" lIns="0" tIns="0" rIns="0" bIns="0" rtlCol="0" anchor="t"/>
          <a:lstStyle/>
          <a:p>
            <a:pPr marL="0" indent="0">
              <a:lnSpc>
                <a:spcPct val="105000"/>
              </a:lnSpc>
              <a:buNone/>
            </a:pPr>
            <a:r>
              <a:rPr lang="en-US" sz="3000" b="1" dirty="0">
                <a:solidFill>
                  <a:srgbClr val="B69C56"/>
                </a:solidFill>
                <a:latin typeface="Bookman Old Style" pitchFamily="34" charset="0"/>
                <a:ea typeface="Bookman Old Style" pitchFamily="34" charset="-122"/>
                <a:cs typeface="Bookman Old Style" pitchFamily="34" charset="-120"/>
              </a:rPr>
              <a:t>“</a:t>
            </a:r>
            <a:r>
              <a:rPr lang="en-US" sz="2000" i="1" dirty="0">
                <a:solidFill>
                  <a:srgbClr val="3D4239"/>
                </a:solidFill>
                <a:latin typeface="Bookman Old Style" pitchFamily="34" charset="0"/>
                <a:ea typeface="Bookman Old Style" pitchFamily="34" charset="-122"/>
                <a:cs typeface="Bookman Old Style" pitchFamily="34" charset="-120"/>
              </a:rPr>
              <a:t>Do not lose what makes Eupora, Eupora.</a:t>
            </a:r>
            <a:endParaRPr lang="en-US" sz="3000" dirty="0"/>
          </a:p>
        </p:txBody>
      </p:sp>
      <p:sp>
        <p:nvSpPr>
          <p:cNvPr id="9" name="Shape 7"/>
          <p:cNvSpPr/>
          <p:nvPr/>
        </p:nvSpPr>
        <p:spPr>
          <a:xfrm>
            <a:off x="6199632" y="2011680"/>
            <a:ext cx="5148072" cy="3566160"/>
          </a:xfrm>
          <a:prstGeom prst="roundRect">
            <a:avLst>
              <a:gd name="adj" fmla="val 2564"/>
            </a:avLst>
          </a:prstGeom>
          <a:solidFill>
            <a:srgbClr val="303B39"/>
          </a:solidFill>
          <a:ln/>
        </p:spPr>
        <p:txBody>
          <a:bodyPr/>
          <a:lstStyle/>
          <a:p>
            <a:endParaRPr lang="en-US"/>
          </a:p>
        </p:txBody>
      </p:sp>
      <p:sp>
        <p:nvSpPr>
          <p:cNvPr id="10" name="Shape 8"/>
          <p:cNvSpPr/>
          <p:nvPr/>
        </p:nvSpPr>
        <p:spPr>
          <a:xfrm>
            <a:off x="6519672" y="2331720"/>
            <a:ext cx="548640" cy="548640"/>
          </a:xfrm>
          <a:prstGeom prst="ellipse">
            <a:avLst/>
          </a:prstGeom>
          <a:solidFill>
            <a:srgbClr val="B69C56"/>
          </a:solidFill>
          <a:ln/>
          <a:effectLst>
            <a:outerShdw blurRad="63500" dist="25400" dir="5400000" algn="bl" rotWithShape="0">
              <a:srgbClr val="000000">
                <a:alpha val="18000"/>
              </a:srgbClr>
            </a:outerShdw>
          </a:effectLst>
        </p:spPr>
        <p:txBody>
          <a:bodyPr/>
          <a:lstStyle/>
          <a:p>
            <a:endParaRPr lang="en-US"/>
          </a:p>
        </p:txBody>
      </p:sp>
      <p:sp>
        <p:nvSpPr>
          <p:cNvPr id="11" name="Text 9"/>
          <p:cNvSpPr txBox="1"/>
          <p:nvPr/>
        </p:nvSpPr>
        <p:spPr>
          <a:xfrm>
            <a:off x="6519672" y="2331720"/>
            <a:ext cx="548640" cy="548640"/>
          </a:xfrm>
          <a:prstGeom prst="rect">
            <a:avLst/>
          </a:prstGeom>
          <a:noFill/>
          <a:ln/>
        </p:spPr>
        <p:txBody>
          <a:bodyPr wrap="square" lIns="0" tIns="0" rIns="0" bIns="0" rtlCol="0" anchor="ctr"/>
          <a:lstStyle/>
          <a:p>
            <a:pPr marL="0" indent="0" algn="ctr">
              <a:buNone/>
            </a:pPr>
            <a:r>
              <a:rPr lang="en-US" sz="2200" b="1" dirty="0">
                <a:solidFill>
                  <a:srgbClr val="FFFFFF"/>
                </a:solidFill>
                <a:latin typeface="Bookman Old Style" pitchFamily="34" charset="0"/>
                <a:ea typeface="Bookman Old Style" pitchFamily="34" charset="-122"/>
                <a:cs typeface="Bookman Old Style" pitchFamily="34" charset="-120"/>
              </a:rPr>
              <a:t>2</a:t>
            </a:r>
            <a:endParaRPr lang="en-US" sz="2200" dirty="0"/>
          </a:p>
        </p:txBody>
      </p:sp>
      <p:sp>
        <p:nvSpPr>
          <p:cNvPr id="12" name="Text 10"/>
          <p:cNvSpPr txBox="1"/>
          <p:nvPr/>
        </p:nvSpPr>
        <p:spPr>
          <a:xfrm>
            <a:off x="7251192" y="2286000"/>
            <a:ext cx="3931920" cy="822960"/>
          </a:xfrm>
          <a:prstGeom prst="rect">
            <a:avLst/>
          </a:prstGeom>
          <a:noFill/>
          <a:ln/>
        </p:spPr>
        <p:txBody>
          <a:bodyPr wrap="square" lIns="0" tIns="0" rIns="0" bIns="0" rtlCol="0" anchor="ctr"/>
          <a:lstStyle/>
          <a:p>
            <a:pPr marL="0" indent="0">
              <a:lnSpc>
                <a:spcPct val="98000"/>
              </a:lnSpc>
              <a:buNone/>
            </a:pPr>
            <a:r>
              <a:rPr lang="en-US" sz="1700" b="1" dirty="0">
                <a:solidFill>
                  <a:srgbClr val="FFFFFF"/>
                </a:solidFill>
                <a:latin typeface="Bookman Old Style" pitchFamily="34" charset="0"/>
                <a:ea typeface="Bookman Old Style" pitchFamily="34" charset="-122"/>
                <a:cs typeface="Bookman Old Style" pitchFamily="34" charset="-120"/>
              </a:rPr>
              <a:t>The challenge is not simply growth. It is good growth.</a:t>
            </a:r>
            <a:endParaRPr lang="en-US" sz="1700" dirty="0"/>
          </a:p>
        </p:txBody>
      </p:sp>
      <p:sp>
        <p:nvSpPr>
          <p:cNvPr id="13" name="Text 11"/>
          <p:cNvSpPr txBox="1"/>
          <p:nvPr/>
        </p:nvSpPr>
        <p:spPr>
          <a:xfrm>
            <a:off x="6510528" y="3118821"/>
            <a:ext cx="4526280" cy="1944445"/>
          </a:xfrm>
          <a:prstGeom prst="rect">
            <a:avLst/>
          </a:prstGeom>
          <a:noFill/>
          <a:ln/>
        </p:spPr>
        <p:txBody>
          <a:bodyPr wrap="square" lIns="0" tIns="0" rIns="0" bIns="0" rtlCol="0" anchor="ctr"/>
          <a:lstStyle/>
          <a:p>
            <a:pPr marL="0" indent="0">
              <a:lnSpc>
                <a:spcPct val="105000"/>
              </a:lnSpc>
              <a:buNone/>
            </a:pPr>
            <a:r>
              <a:rPr lang="en-US" sz="2000" b="1" i="1" dirty="0">
                <a:solidFill>
                  <a:srgbClr val="B69C56"/>
                </a:solidFill>
                <a:latin typeface="Bookman Old Style" panose="02050604050505020204" pitchFamily="18" charset="0"/>
                <a:ea typeface="Calibri" pitchFamily="34" charset="-122"/>
                <a:cs typeface="Calibri" pitchFamily="34" charset="-120"/>
              </a:rPr>
              <a:t>How can Eupora grow?
</a:t>
            </a:r>
            <a:r>
              <a:rPr lang="en-US" sz="2000" i="1" dirty="0">
                <a:solidFill>
                  <a:srgbClr val="E7E5DB"/>
                </a:solidFill>
                <a:latin typeface="Bookman Old Style" panose="02050604050505020204" pitchFamily="18" charset="0"/>
                <a:ea typeface="Calibri" pitchFamily="34" charset="-122"/>
                <a:cs typeface="Calibri" pitchFamily="34" charset="-120"/>
              </a:rPr>
              <a:t>How can Eupora create more opportunity while protecting belonging, character, affordability, beauty, safety, and community?</a:t>
            </a:r>
            <a:endParaRPr lang="en-US" sz="2000" i="1" dirty="0">
              <a:latin typeface="Bookman Old Style" panose="02050604050505020204" pitchFamily="18" charset="0"/>
            </a:endParaRPr>
          </a:p>
        </p:txBody>
      </p:sp>
      <p:sp>
        <p:nvSpPr>
          <p:cNvPr id="14" name="Text 12"/>
          <p:cNvSpPr txBox="1"/>
          <p:nvPr/>
        </p:nvSpPr>
        <p:spPr>
          <a:xfrm>
            <a:off x="502920" y="6419088"/>
            <a:ext cx="2743200" cy="274320"/>
          </a:xfrm>
          <a:prstGeom prst="rect">
            <a:avLst/>
          </a:prstGeom>
          <a:noFill/>
          <a:ln/>
        </p:spPr>
        <p:txBody>
          <a:bodyPr wrap="square" lIns="0" tIns="0" rIns="0" bIns="0" rtlCol="0" anchor="ctr"/>
          <a:lstStyle/>
          <a:p>
            <a:pPr marL="0" indent="0" algn="l">
              <a:buNone/>
            </a:pPr>
            <a:r>
              <a:rPr lang="en-US" sz="1050" b="1" kern="0" spc="100" dirty="0">
                <a:solidFill>
                  <a:srgbClr val="8A6F2E"/>
                </a:solidFill>
                <a:latin typeface="Bookman Old Style" pitchFamily="34" charset="0"/>
                <a:ea typeface="Bookman Old Style" pitchFamily="34" charset="-122"/>
                <a:cs typeface="Bookman Old Style" pitchFamily="34" charset="-120"/>
              </a:rPr>
              <a:t>EUPORA </a:t>
            </a:r>
            <a:r>
              <a:rPr lang="en-US" sz="1050" b="1" kern="0" spc="100" dirty="0">
                <a:solidFill>
                  <a:srgbClr val="303B39"/>
                </a:solidFill>
                <a:latin typeface="Bookman Old Style" pitchFamily="34" charset="0"/>
                <a:ea typeface="Bookman Old Style" pitchFamily="34" charset="-122"/>
                <a:cs typeface="Bookman Old Style" pitchFamily="34" charset="-120"/>
              </a:rPr>
              <a:t>2040</a:t>
            </a:r>
            <a:endParaRPr lang="en-US" sz="1050" dirty="0"/>
          </a:p>
        </p:txBody>
      </p:sp>
      <p:sp>
        <p:nvSpPr>
          <p:cNvPr id="15" name="Text 13"/>
          <p:cNvSpPr txBox="1"/>
          <p:nvPr/>
        </p:nvSpPr>
        <p:spPr>
          <a:xfrm>
            <a:off x="5486400" y="6419088"/>
            <a:ext cx="5852160" cy="274320"/>
          </a:xfrm>
          <a:prstGeom prst="rect">
            <a:avLst/>
          </a:prstGeom>
          <a:noFill/>
          <a:ln/>
        </p:spPr>
        <p:txBody>
          <a:bodyPr wrap="square" lIns="0" tIns="0" rIns="0" bIns="0" rtlCol="0" anchor="ctr"/>
          <a:lstStyle/>
          <a:p>
            <a:pPr marL="0" indent="0" algn="r">
              <a:buNone/>
            </a:pPr>
            <a:r>
              <a:rPr lang="en-US" sz="950" dirty="0">
                <a:solidFill>
                  <a:srgbClr val="6E7266"/>
                </a:solidFill>
                <a:latin typeface="Calibri" pitchFamily="34" charset="0"/>
                <a:ea typeface="Calibri" pitchFamily="34" charset="-122"/>
                <a:cs typeface="Calibri" pitchFamily="34" charset="-120"/>
              </a:rPr>
              <a:t>Comprehensive Plan  ·  Public Meeting  ·  Sept 24, 2026</a:t>
            </a:r>
            <a:endParaRPr lang="en-US" sz="9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303B39"/>
        </a:solidFill>
        <a:effectLst/>
      </p:bgPr>
    </p:bg>
    <p:spTree>
      <p:nvGrpSpPr>
        <p:cNvPr id="1" name=""/>
        <p:cNvGrpSpPr/>
        <p:nvPr/>
      </p:nvGrpSpPr>
      <p:grpSpPr>
        <a:xfrm>
          <a:off x="0" y="0"/>
          <a:ext cx="0" cy="0"/>
          <a:chOff x="0" y="0"/>
          <a:chExt cx="0" cy="0"/>
        </a:xfrm>
      </p:grpSpPr>
      <p:sp>
        <p:nvSpPr>
          <p:cNvPr id="2" name="Text 0"/>
          <p:cNvSpPr txBox="1"/>
          <p:nvPr/>
        </p:nvSpPr>
        <p:spPr>
          <a:xfrm>
            <a:off x="822960" y="658368"/>
            <a:ext cx="10515600" cy="365760"/>
          </a:xfrm>
          <a:prstGeom prst="rect">
            <a:avLst/>
          </a:prstGeom>
          <a:noFill/>
          <a:ln/>
        </p:spPr>
        <p:txBody>
          <a:bodyPr wrap="square" lIns="0" tIns="0" rIns="0" bIns="0" rtlCol="0" anchor="ctr"/>
          <a:lstStyle/>
          <a:p>
            <a:pPr marL="0" indent="0">
              <a:buNone/>
            </a:pPr>
            <a:r>
              <a:rPr lang="en-US" b="1" kern="0" spc="240" dirty="0">
                <a:solidFill>
                  <a:srgbClr val="B69C56"/>
                </a:solidFill>
                <a:latin typeface="Calibri" pitchFamily="34" charset="0"/>
                <a:ea typeface="Calibri" pitchFamily="34" charset="-122"/>
                <a:cs typeface="Calibri" pitchFamily="34" charset="-120"/>
              </a:rPr>
              <a:t>AN EMERGING COMMUNITY VISION</a:t>
            </a:r>
            <a:endParaRPr lang="en-US" dirty="0"/>
          </a:p>
        </p:txBody>
      </p:sp>
      <p:sp>
        <p:nvSpPr>
          <p:cNvPr id="3" name="Text 1"/>
          <p:cNvSpPr txBox="1"/>
          <p:nvPr/>
        </p:nvSpPr>
        <p:spPr>
          <a:xfrm>
            <a:off x="786384" y="1170432"/>
            <a:ext cx="10607040" cy="914400"/>
          </a:xfrm>
          <a:prstGeom prst="rect">
            <a:avLst/>
          </a:prstGeom>
          <a:noFill/>
          <a:ln/>
        </p:spPr>
        <p:txBody>
          <a:bodyPr wrap="square" lIns="0" tIns="0" rIns="0" bIns="0" rtlCol="0" anchor="ctr"/>
          <a:lstStyle/>
          <a:p>
            <a:pPr marL="0" indent="0">
              <a:lnSpc>
                <a:spcPct val="100000"/>
              </a:lnSpc>
              <a:buNone/>
            </a:pPr>
            <a:r>
              <a:rPr lang="en-US" sz="3000" b="1" dirty="0">
                <a:solidFill>
                  <a:srgbClr val="FFFFFF"/>
                </a:solidFill>
                <a:latin typeface="Bookman Old Style" pitchFamily="34" charset="0"/>
                <a:ea typeface="Bookman Old Style" pitchFamily="34" charset="-122"/>
                <a:cs typeface="Bookman Old Style" pitchFamily="34" charset="-120"/>
              </a:rPr>
              <a:t>Eupora's greatest asset may be its capacity for relationship.</a:t>
            </a:r>
            <a:endParaRPr lang="en-US" sz="3000" dirty="0"/>
          </a:p>
        </p:txBody>
      </p:sp>
      <p:sp>
        <p:nvSpPr>
          <p:cNvPr id="4" name="Shape 2"/>
          <p:cNvSpPr/>
          <p:nvPr/>
        </p:nvSpPr>
        <p:spPr>
          <a:xfrm>
            <a:off x="822960" y="2432304"/>
            <a:ext cx="10543032" cy="3566160"/>
          </a:xfrm>
          <a:prstGeom prst="roundRect">
            <a:avLst>
              <a:gd name="adj" fmla="val 2564"/>
            </a:avLst>
          </a:prstGeom>
          <a:solidFill>
            <a:srgbClr val="3A453F"/>
          </a:solidFill>
          <a:ln/>
        </p:spPr>
        <p:txBody>
          <a:bodyPr/>
          <a:lstStyle/>
          <a:p>
            <a:endParaRPr lang="en-US"/>
          </a:p>
        </p:txBody>
      </p:sp>
      <p:sp>
        <p:nvSpPr>
          <p:cNvPr id="5" name="Text 3"/>
          <p:cNvSpPr txBox="1"/>
          <p:nvPr/>
        </p:nvSpPr>
        <p:spPr>
          <a:xfrm>
            <a:off x="1234440" y="2788920"/>
            <a:ext cx="9692640" cy="2926080"/>
          </a:xfrm>
          <a:prstGeom prst="rect">
            <a:avLst/>
          </a:prstGeom>
          <a:noFill/>
          <a:ln/>
        </p:spPr>
        <p:txBody>
          <a:bodyPr wrap="square" lIns="0" tIns="0" rIns="0" bIns="0" rtlCol="0" anchor="t"/>
          <a:lstStyle/>
          <a:p>
            <a:pPr marL="0" indent="0">
              <a:lnSpc>
                <a:spcPct val="112000"/>
              </a:lnSpc>
              <a:buNone/>
            </a:pPr>
            <a:r>
              <a:rPr lang="en-US" sz="1500" b="1" kern="0" spc="100" dirty="0">
                <a:solidFill>
                  <a:srgbClr val="B69C56"/>
                </a:solidFill>
                <a:latin typeface="Bookman Old Style" pitchFamily="34" charset="0"/>
                <a:ea typeface="Bookman Old Style" pitchFamily="34" charset="-122"/>
                <a:cs typeface="Bookman Old Style" pitchFamily="34" charset="-120"/>
              </a:rPr>
              <a:t>Emerging aspiration   </a:t>
            </a:r>
            <a:r>
              <a:rPr lang="en-US" sz="600" dirty="0">
                <a:solidFill>
                  <a:srgbClr val="000000"/>
                </a:solidFill>
                <a:latin typeface="Bookman Old Style" pitchFamily="34" charset="0"/>
                <a:ea typeface="Bookman Old Style" pitchFamily="34" charset="-122"/>
                <a:cs typeface="Bookman Old Style" pitchFamily="34" charset="-120"/>
              </a:rPr>
              <a:t>
</a:t>
            </a:r>
            <a:r>
              <a:rPr lang="en-US" sz="2200" i="1" dirty="0">
                <a:solidFill>
                  <a:srgbClr val="F1EFE6"/>
                </a:solidFill>
                <a:latin typeface="Bookman Old Style" pitchFamily="34" charset="0"/>
                <a:ea typeface="Bookman Old Style" pitchFamily="34" charset="-122"/>
                <a:cs typeface="Bookman Old Style" pitchFamily="34" charset="-120"/>
              </a:rPr>
              <a:t>Eupora will be a welcoming, connected, accessible and hopeful small town where people know and care for one another; where children, families, workers and older residents can thrive; where every neighborhood shares in opportunity; and where thoughtful growth creates jobs, housing, businesses and vibrant public life — without sacrificing the character and relationships that make Eupora home.</a:t>
            </a:r>
            <a:endParaRPr lang="en-US" sz="2200" dirty="0"/>
          </a:p>
        </p:txBody>
      </p:sp>
      <p:sp>
        <p:nvSpPr>
          <p:cNvPr id="6" name="Text 4"/>
          <p:cNvSpPr txBox="1"/>
          <p:nvPr/>
        </p:nvSpPr>
        <p:spPr>
          <a:xfrm>
            <a:off x="502920" y="6419088"/>
            <a:ext cx="2743200" cy="274320"/>
          </a:xfrm>
          <a:prstGeom prst="rect">
            <a:avLst/>
          </a:prstGeom>
          <a:noFill/>
          <a:ln/>
        </p:spPr>
        <p:txBody>
          <a:bodyPr wrap="square" lIns="0" tIns="0" rIns="0" bIns="0" rtlCol="0" anchor="ctr"/>
          <a:lstStyle/>
          <a:p>
            <a:pPr marL="0" indent="0" algn="l">
              <a:buNone/>
            </a:pPr>
            <a:r>
              <a:rPr lang="en-US" sz="1050" b="1" kern="0" spc="100" dirty="0">
                <a:solidFill>
                  <a:srgbClr val="8A6F2E"/>
                </a:solidFill>
                <a:latin typeface="Bookman Old Style" pitchFamily="34" charset="0"/>
                <a:ea typeface="Bookman Old Style" pitchFamily="34" charset="-122"/>
                <a:cs typeface="Bookman Old Style" pitchFamily="34" charset="-120"/>
              </a:rPr>
              <a:t>EUPORA </a:t>
            </a:r>
            <a:r>
              <a:rPr lang="en-US" sz="1050" b="1" kern="0" spc="100" dirty="0">
                <a:solidFill>
                  <a:srgbClr val="303B39"/>
                </a:solidFill>
                <a:latin typeface="Bookman Old Style" pitchFamily="34" charset="0"/>
                <a:ea typeface="Bookman Old Style" pitchFamily="34" charset="-122"/>
                <a:cs typeface="Bookman Old Style" pitchFamily="34" charset="-120"/>
              </a:rPr>
              <a:t>2040</a:t>
            </a:r>
            <a:endParaRPr lang="en-US" sz="1050" dirty="0"/>
          </a:p>
        </p:txBody>
      </p:sp>
      <p:sp>
        <p:nvSpPr>
          <p:cNvPr id="7" name="Text 5"/>
          <p:cNvSpPr txBox="1"/>
          <p:nvPr/>
        </p:nvSpPr>
        <p:spPr>
          <a:xfrm>
            <a:off x="5486400" y="6419088"/>
            <a:ext cx="5852160" cy="274320"/>
          </a:xfrm>
          <a:prstGeom prst="rect">
            <a:avLst/>
          </a:prstGeom>
          <a:noFill/>
          <a:ln/>
        </p:spPr>
        <p:txBody>
          <a:bodyPr wrap="square" lIns="0" tIns="0" rIns="0" bIns="0" rtlCol="0" anchor="ctr"/>
          <a:lstStyle/>
          <a:p>
            <a:pPr marL="0" indent="0" algn="r">
              <a:buNone/>
            </a:pPr>
            <a:r>
              <a:rPr lang="en-US" sz="950" dirty="0">
                <a:solidFill>
                  <a:srgbClr val="6E7266"/>
                </a:solidFill>
                <a:latin typeface="Calibri" pitchFamily="34" charset="0"/>
                <a:ea typeface="Calibri" pitchFamily="34" charset="-122"/>
                <a:cs typeface="Calibri" pitchFamily="34" charset="-120"/>
              </a:rPr>
              <a:t>Comprehensive Plan  ·  Public Meeting  ·  Sept 24, 2026</a:t>
            </a:r>
            <a:endParaRPr lang="en-US" sz="9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22960" y="566928"/>
            <a:ext cx="10241280" cy="292608"/>
          </a:xfrm>
          <a:prstGeom prst="rect">
            <a:avLst/>
          </a:prstGeom>
          <a:noFill/>
          <a:ln/>
        </p:spPr>
        <p:txBody>
          <a:bodyPr wrap="square" lIns="0" tIns="0" rIns="0" bIns="0" rtlCol="0" anchor="ctr"/>
          <a:lstStyle/>
          <a:p>
            <a:pPr marL="0" indent="0" algn="l">
              <a:buNone/>
            </a:pPr>
            <a:r>
              <a:rPr lang="en-US" sz="2000" b="1" kern="0" spc="220" dirty="0">
                <a:solidFill>
                  <a:srgbClr val="8A6F2E"/>
                </a:solidFill>
                <a:latin typeface="Calibri" pitchFamily="34" charset="0"/>
                <a:ea typeface="Calibri" pitchFamily="34" charset="-122"/>
                <a:cs typeface="Calibri" pitchFamily="34" charset="-120"/>
              </a:rPr>
              <a:t>WHAT WE HOLD OURSELVES TO: </a:t>
            </a:r>
            <a:endParaRPr lang="en-US" sz="2000" dirty="0"/>
          </a:p>
        </p:txBody>
      </p:sp>
      <p:sp>
        <p:nvSpPr>
          <p:cNvPr id="3" name="Text 1"/>
          <p:cNvSpPr txBox="1"/>
          <p:nvPr/>
        </p:nvSpPr>
        <p:spPr>
          <a:xfrm>
            <a:off x="786384" y="896112"/>
            <a:ext cx="10241280" cy="822960"/>
          </a:xfrm>
          <a:prstGeom prst="rect">
            <a:avLst/>
          </a:prstGeom>
          <a:noFill/>
          <a:ln/>
        </p:spPr>
        <p:txBody>
          <a:bodyPr wrap="square" lIns="0" tIns="0" rIns="0" bIns="0" rtlCol="0" anchor="ctr"/>
          <a:lstStyle/>
          <a:p>
            <a:pPr marL="0" indent="0" algn="l">
              <a:lnSpc>
                <a:spcPct val="98000"/>
              </a:lnSpc>
              <a:buNone/>
            </a:pPr>
            <a:r>
              <a:rPr lang="en-US" sz="3200" b="1" dirty="0">
                <a:solidFill>
                  <a:srgbClr val="303B39"/>
                </a:solidFill>
                <a:latin typeface="Bookman Old Style" pitchFamily="34" charset="0"/>
                <a:ea typeface="Bookman Old Style" pitchFamily="34" charset="-122"/>
                <a:cs typeface="Bookman Old Style" pitchFamily="34" charset="-120"/>
              </a:rPr>
              <a:t>Guiding Commitments</a:t>
            </a:r>
            <a:endParaRPr lang="en-US" sz="3200" dirty="0"/>
          </a:p>
        </p:txBody>
      </p:sp>
      <p:sp>
        <p:nvSpPr>
          <p:cNvPr id="4" name="Shape 2"/>
          <p:cNvSpPr/>
          <p:nvPr/>
        </p:nvSpPr>
        <p:spPr>
          <a:xfrm>
            <a:off x="822960" y="2011680"/>
            <a:ext cx="5074920" cy="841248"/>
          </a:xfrm>
          <a:prstGeom prst="roundRect">
            <a:avLst>
              <a:gd name="adj" fmla="val 8696"/>
            </a:avLst>
          </a:prstGeom>
          <a:solidFill>
            <a:srgbClr val="F4F2EB"/>
          </a:solidFill>
          <a:ln/>
        </p:spPr>
        <p:txBody>
          <a:bodyPr/>
          <a:lstStyle/>
          <a:p>
            <a:endParaRPr lang="en-US"/>
          </a:p>
        </p:txBody>
      </p:sp>
      <p:sp>
        <p:nvSpPr>
          <p:cNvPr id="5" name="Shape 3"/>
          <p:cNvSpPr/>
          <p:nvPr/>
        </p:nvSpPr>
        <p:spPr>
          <a:xfrm>
            <a:off x="1005840" y="2203704"/>
            <a:ext cx="457200" cy="457200"/>
          </a:xfrm>
          <a:prstGeom prst="ellipse">
            <a:avLst/>
          </a:prstGeom>
          <a:solidFill>
            <a:srgbClr val="B69C56"/>
          </a:solidFill>
          <a:ln/>
        </p:spPr>
        <p:txBody>
          <a:bodyPr/>
          <a:lstStyle/>
          <a:p>
            <a:endParaRPr lang="en-US"/>
          </a:p>
        </p:txBody>
      </p:sp>
      <p:sp>
        <p:nvSpPr>
          <p:cNvPr id="6" name="Text 4"/>
          <p:cNvSpPr txBox="1"/>
          <p:nvPr/>
        </p:nvSpPr>
        <p:spPr>
          <a:xfrm>
            <a:off x="1005840" y="2203704"/>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Bookman Old Style" pitchFamily="34" charset="0"/>
                <a:ea typeface="Bookman Old Style" pitchFamily="34" charset="-122"/>
                <a:cs typeface="Bookman Old Style" pitchFamily="34" charset="-120"/>
              </a:rPr>
              <a:t>1</a:t>
            </a:r>
            <a:endParaRPr lang="en-US" sz="1800" dirty="0"/>
          </a:p>
        </p:txBody>
      </p:sp>
      <p:sp>
        <p:nvSpPr>
          <p:cNvPr id="7" name="Text 5"/>
          <p:cNvSpPr txBox="1"/>
          <p:nvPr/>
        </p:nvSpPr>
        <p:spPr>
          <a:xfrm>
            <a:off x="1609344" y="2011680"/>
            <a:ext cx="4160520" cy="841248"/>
          </a:xfrm>
          <a:prstGeom prst="rect">
            <a:avLst/>
          </a:prstGeom>
          <a:noFill/>
          <a:ln/>
        </p:spPr>
        <p:txBody>
          <a:bodyPr wrap="square" lIns="0" tIns="0" rIns="0" bIns="0" rtlCol="0" anchor="ctr"/>
          <a:lstStyle/>
          <a:p>
            <a:pPr marL="0" indent="0">
              <a:lnSpc>
                <a:spcPct val="98000"/>
              </a:lnSpc>
              <a:buNone/>
            </a:pPr>
            <a:r>
              <a:rPr lang="en-US" b="1" dirty="0">
                <a:solidFill>
                  <a:srgbClr val="303B39"/>
                </a:solidFill>
                <a:latin typeface="Calibri" pitchFamily="34" charset="0"/>
                <a:ea typeface="Calibri" pitchFamily="34" charset="-122"/>
                <a:cs typeface="Calibri" pitchFamily="34" charset="-120"/>
              </a:rPr>
              <a:t>Relationships before transactions</a:t>
            </a:r>
            <a:endParaRPr lang="en-US" dirty="0"/>
          </a:p>
        </p:txBody>
      </p:sp>
      <p:sp>
        <p:nvSpPr>
          <p:cNvPr id="8" name="Shape 6"/>
          <p:cNvSpPr/>
          <p:nvPr/>
        </p:nvSpPr>
        <p:spPr>
          <a:xfrm>
            <a:off x="822960" y="2999232"/>
            <a:ext cx="5074920" cy="841248"/>
          </a:xfrm>
          <a:prstGeom prst="roundRect">
            <a:avLst>
              <a:gd name="adj" fmla="val 8696"/>
            </a:avLst>
          </a:prstGeom>
          <a:solidFill>
            <a:srgbClr val="F4F2EB"/>
          </a:solidFill>
          <a:ln/>
        </p:spPr>
        <p:txBody>
          <a:bodyPr/>
          <a:lstStyle/>
          <a:p>
            <a:endParaRPr lang="en-US"/>
          </a:p>
        </p:txBody>
      </p:sp>
      <p:sp>
        <p:nvSpPr>
          <p:cNvPr id="9" name="Shape 7"/>
          <p:cNvSpPr/>
          <p:nvPr/>
        </p:nvSpPr>
        <p:spPr>
          <a:xfrm>
            <a:off x="1005840" y="3191256"/>
            <a:ext cx="457200" cy="457200"/>
          </a:xfrm>
          <a:prstGeom prst="ellipse">
            <a:avLst/>
          </a:prstGeom>
          <a:solidFill>
            <a:srgbClr val="B69C56"/>
          </a:solidFill>
          <a:ln/>
        </p:spPr>
        <p:txBody>
          <a:bodyPr/>
          <a:lstStyle/>
          <a:p>
            <a:endParaRPr lang="en-US"/>
          </a:p>
        </p:txBody>
      </p:sp>
      <p:sp>
        <p:nvSpPr>
          <p:cNvPr id="10" name="Text 8"/>
          <p:cNvSpPr txBox="1"/>
          <p:nvPr/>
        </p:nvSpPr>
        <p:spPr>
          <a:xfrm>
            <a:off x="1005840" y="3191256"/>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Bookman Old Style" pitchFamily="34" charset="0"/>
                <a:ea typeface="Bookman Old Style" pitchFamily="34" charset="-122"/>
                <a:cs typeface="Bookman Old Style" pitchFamily="34" charset="-120"/>
              </a:rPr>
              <a:t>2</a:t>
            </a:r>
            <a:endParaRPr lang="en-US" sz="1800" dirty="0"/>
          </a:p>
        </p:txBody>
      </p:sp>
      <p:sp>
        <p:nvSpPr>
          <p:cNvPr id="11" name="Text 9"/>
          <p:cNvSpPr txBox="1"/>
          <p:nvPr/>
        </p:nvSpPr>
        <p:spPr>
          <a:xfrm>
            <a:off x="1609344" y="2999232"/>
            <a:ext cx="4160520" cy="841248"/>
          </a:xfrm>
          <a:prstGeom prst="rect">
            <a:avLst/>
          </a:prstGeom>
          <a:noFill/>
          <a:ln/>
        </p:spPr>
        <p:txBody>
          <a:bodyPr wrap="square" lIns="0" tIns="0" rIns="0" bIns="0" rtlCol="0" anchor="ctr"/>
          <a:lstStyle/>
          <a:p>
            <a:pPr marL="0" indent="0">
              <a:lnSpc>
                <a:spcPct val="98000"/>
              </a:lnSpc>
              <a:buNone/>
            </a:pPr>
            <a:r>
              <a:rPr lang="en-US" b="1" dirty="0">
                <a:solidFill>
                  <a:srgbClr val="303B39"/>
                </a:solidFill>
                <a:latin typeface="Calibri" pitchFamily="34" charset="0"/>
                <a:ea typeface="Calibri" pitchFamily="34" charset="-122"/>
                <a:cs typeface="Calibri" pitchFamily="34" charset="-120"/>
              </a:rPr>
              <a:t>Participation is both an opportunity and a responsibility</a:t>
            </a:r>
            <a:endParaRPr lang="en-US" dirty="0"/>
          </a:p>
        </p:txBody>
      </p:sp>
      <p:sp>
        <p:nvSpPr>
          <p:cNvPr id="12" name="Shape 10"/>
          <p:cNvSpPr/>
          <p:nvPr/>
        </p:nvSpPr>
        <p:spPr>
          <a:xfrm>
            <a:off x="822960" y="3986784"/>
            <a:ext cx="5074920" cy="841248"/>
          </a:xfrm>
          <a:prstGeom prst="roundRect">
            <a:avLst>
              <a:gd name="adj" fmla="val 8696"/>
            </a:avLst>
          </a:prstGeom>
          <a:solidFill>
            <a:srgbClr val="F4F2EB"/>
          </a:solidFill>
          <a:ln/>
        </p:spPr>
        <p:txBody>
          <a:bodyPr/>
          <a:lstStyle/>
          <a:p>
            <a:endParaRPr lang="en-US"/>
          </a:p>
        </p:txBody>
      </p:sp>
      <p:sp>
        <p:nvSpPr>
          <p:cNvPr id="13" name="Shape 11"/>
          <p:cNvSpPr/>
          <p:nvPr/>
        </p:nvSpPr>
        <p:spPr>
          <a:xfrm>
            <a:off x="1005840" y="4178808"/>
            <a:ext cx="457200" cy="457200"/>
          </a:xfrm>
          <a:prstGeom prst="ellipse">
            <a:avLst/>
          </a:prstGeom>
          <a:solidFill>
            <a:srgbClr val="B69C56"/>
          </a:solidFill>
          <a:ln/>
        </p:spPr>
        <p:txBody>
          <a:bodyPr/>
          <a:lstStyle/>
          <a:p>
            <a:endParaRPr lang="en-US"/>
          </a:p>
        </p:txBody>
      </p:sp>
      <p:sp>
        <p:nvSpPr>
          <p:cNvPr id="14" name="Text 12"/>
          <p:cNvSpPr txBox="1"/>
          <p:nvPr/>
        </p:nvSpPr>
        <p:spPr>
          <a:xfrm>
            <a:off x="1005840" y="4178808"/>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Bookman Old Style" pitchFamily="34" charset="0"/>
                <a:ea typeface="Bookman Old Style" pitchFamily="34" charset="-122"/>
                <a:cs typeface="Bookman Old Style" pitchFamily="34" charset="-120"/>
              </a:rPr>
              <a:t>3</a:t>
            </a:r>
            <a:endParaRPr lang="en-US" sz="1800" dirty="0"/>
          </a:p>
        </p:txBody>
      </p:sp>
      <p:sp>
        <p:nvSpPr>
          <p:cNvPr id="15" name="Text 13"/>
          <p:cNvSpPr txBox="1"/>
          <p:nvPr/>
        </p:nvSpPr>
        <p:spPr>
          <a:xfrm>
            <a:off x="1609344" y="3986784"/>
            <a:ext cx="4160520" cy="841248"/>
          </a:xfrm>
          <a:prstGeom prst="rect">
            <a:avLst/>
          </a:prstGeom>
          <a:noFill/>
          <a:ln/>
        </p:spPr>
        <p:txBody>
          <a:bodyPr wrap="square" lIns="0" tIns="0" rIns="0" bIns="0" rtlCol="0" anchor="ctr"/>
          <a:lstStyle/>
          <a:p>
            <a:pPr marL="0" indent="0">
              <a:lnSpc>
                <a:spcPct val="98000"/>
              </a:lnSpc>
              <a:buNone/>
            </a:pPr>
            <a:r>
              <a:rPr lang="en-US" b="1" dirty="0">
                <a:solidFill>
                  <a:srgbClr val="303B39"/>
                </a:solidFill>
                <a:latin typeface="Calibri" pitchFamily="34" charset="0"/>
                <a:ea typeface="Calibri" pitchFamily="34" charset="-122"/>
                <a:cs typeface="Calibri" pitchFamily="34" charset="-120"/>
              </a:rPr>
              <a:t>Accessibility and belonging begin at the beginning</a:t>
            </a:r>
            <a:endParaRPr lang="en-US" dirty="0"/>
          </a:p>
        </p:txBody>
      </p:sp>
      <p:sp>
        <p:nvSpPr>
          <p:cNvPr id="16" name="Shape 14"/>
          <p:cNvSpPr/>
          <p:nvPr/>
        </p:nvSpPr>
        <p:spPr>
          <a:xfrm>
            <a:off x="822960" y="4974336"/>
            <a:ext cx="5074920" cy="841248"/>
          </a:xfrm>
          <a:prstGeom prst="roundRect">
            <a:avLst>
              <a:gd name="adj" fmla="val 8696"/>
            </a:avLst>
          </a:prstGeom>
          <a:solidFill>
            <a:srgbClr val="F4F2EB"/>
          </a:solidFill>
          <a:ln/>
        </p:spPr>
        <p:txBody>
          <a:bodyPr/>
          <a:lstStyle/>
          <a:p>
            <a:endParaRPr lang="en-US"/>
          </a:p>
        </p:txBody>
      </p:sp>
      <p:sp>
        <p:nvSpPr>
          <p:cNvPr id="17" name="Shape 15"/>
          <p:cNvSpPr/>
          <p:nvPr/>
        </p:nvSpPr>
        <p:spPr>
          <a:xfrm>
            <a:off x="1005840" y="5166360"/>
            <a:ext cx="457200" cy="457200"/>
          </a:xfrm>
          <a:prstGeom prst="ellipse">
            <a:avLst/>
          </a:prstGeom>
          <a:solidFill>
            <a:srgbClr val="B69C56"/>
          </a:solidFill>
          <a:ln/>
        </p:spPr>
        <p:txBody>
          <a:bodyPr/>
          <a:lstStyle/>
          <a:p>
            <a:endParaRPr lang="en-US"/>
          </a:p>
        </p:txBody>
      </p:sp>
      <p:sp>
        <p:nvSpPr>
          <p:cNvPr id="18" name="Text 16"/>
          <p:cNvSpPr txBox="1"/>
          <p:nvPr/>
        </p:nvSpPr>
        <p:spPr>
          <a:xfrm>
            <a:off x="1005840" y="5166360"/>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Bookman Old Style" pitchFamily="34" charset="0"/>
                <a:ea typeface="Bookman Old Style" pitchFamily="34" charset="-122"/>
                <a:cs typeface="Bookman Old Style" pitchFamily="34" charset="-120"/>
              </a:rPr>
              <a:t>4</a:t>
            </a:r>
            <a:endParaRPr lang="en-US" sz="1800" dirty="0"/>
          </a:p>
        </p:txBody>
      </p:sp>
      <p:sp>
        <p:nvSpPr>
          <p:cNvPr id="19" name="Text 17"/>
          <p:cNvSpPr txBox="1"/>
          <p:nvPr/>
        </p:nvSpPr>
        <p:spPr>
          <a:xfrm>
            <a:off x="1609344" y="4974336"/>
            <a:ext cx="4160520" cy="841248"/>
          </a:xfrm>
          <a:prstGeom prst="rect">
            <a:avLst/>
          </a:prstGeom>
          <a:noFill/>
          <a:ln/>
        </p:spPr>
        <p:txBody>
          <a:bodyPr wrap="square" lIns="0" tIns="0" rIns="0" bIns="0" rtlCol="0" anchor="ctr"/>
          <a:lstStyle/>
          <a:p>
            <a:pPr marL="0" indent="0">
              <a:lnSpc>
                <a:spcPct val="98000"/>
              </a:lnSpc>
              <a:buNone/>
            </a:pPr>
            <a:r>
              <a:rPr lang="en-US" b="1" dirty="0">
                <a:solidFill>
                  <a:srgbClr val="303B39"/>
                </a:solidFill>
                <a:latin typeface="Calibri" pitchFamily="34" charset="0"/>
                <a:ea typeface="Calibri" pitchFamily="34" charset="-122"/>
                <a:cs typeface="Calibri" pitchFamily="34" charset="-120"/>
              </a:rPr>
              <a:t>Preserve what is distinctive while welcoming change</a:t>
            </a:r>
            <a:endParaRPr lang="en-US" dirty="0"/>
          </a:p>
        </p:txBody>
      </p:sp>
      <p:sp>
        <p:nvSpPr>
          <p:cNvPr id="20" name="Shape 18"/>
          <p:cNvSpPr/>
          <p:nvPr/>
        </p:nvSpPr>
        <p:spPr>
          <a:xfrm>
            <a:off x="6309360" y="2011680"/>
            <a:ext cx="5074920" cy="841248"/>
          </a:xfrm>
          <a:prstGeom prst="roundRect">
            <a:avLst>
              <a:gd name="adj" fmla="val 8696"/>
            </a:avLst>
          </a:prstGeom>
          <a:solidFill>
            <a:srgbClr val="F4F2EB"/>
          </a:solidFill>
          <a:ln/>
        </p:spPr>
        <p:txBody>
          <a:bodyPr/>
          <a:lstStyle/>
          <a:p>
            <a:endParaRPr lang="en-US"/>
          </a:p>
        </p:txBody>
      </p:sp>
      <p:sp>
        <p:nvSpPr>
          <p:cNvPr id="21" name="Shape 19"/>
          <p:cNvSpPr/>
          <p:nvPr/>
        </p:nvSpPr>
        <p:spPr>
          <a:xfrm>
            <a:off x="6492240" y="2203704"/>
            <a:ext cx="457200" cy="457200"/>
          </a:xfrm>
          <a:prstGeom prst="ellipse">
            <a:avLst/>
          </a:prstGeom>
          <a:solidFill>
            <a:srgbClr val="B69C56"/>
          </a:solidFill>
          <a:ln/>
        </p:spPr>
        <p:txBody>
          <a:bodyPr/>
          <a:lstStyle/>
          <a:p>
            <a:endParaRPr lang="en-US"/>
          </a:p>
        </p:txBody>
      </p:sp>
      <p:sp>
        <p:nvSpPr>
          <p:cNvPr id="22" name="Text 20"/>
          <p:cNvSpPr txBox="1"/>
          <p:nvPr/>
        </p:nvSpPr>
        <p:spPr>
          <a:xfrm>
            <a:off x="6492240" y="2203704"/>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Bookman Old Style" pitchFamily="34" charset="0"/>
                <a:ea typeface="Bookman Old Style" pitchFamily="34" charset="-122"/>
                <a:cs typeface="Bookman Old Style" pitchFamily="34" charset="-120"/>
              </a:rPr>
              <a:t>5</a:t>
            </a:r>
            <a:endParaRPr lang="en-US" sz="1800" dirty="0"/>
          </a:p>
        </p:txBody>
      </p:sp>
      <p:sp>
        <p:nvSpPr>
          <p:cNvPr id="23" name="Text 21"/>
          <p:cNvSpPr txBox="1"/>
          <p:nvPr/>
        </p:nvSpPr>
        <p:spPr>
          <a:xfrm>
            <a:off x="7095744" y="2011680"/>
            <a:ext cx="4160520" cy="841248"/>
          </a:xfrm>
          <a:prstGeom prst="rect">
            <a:avLst/>
          </a:prstGeom>
          <a:noFill/>
          <a:ln/>
        </p:spPr>
        <p:txBody>
          <a:bodyPr wrap="square" lIns="0" tIns="0" rIns="0" bIns="0" rtlCol="0" anchor="ctr"/>
          <a:lstStyle/>
          <a:p>
            <a:pPr marL="0" indent="0">
              <a:lnSpc>
                <a:spcPct val="98000"/>
              </a:lnSpc>
              <a:buNone/>
            </a:pPr>
            <a:r>
              <a:rPr lang="en-US" b="1" dirty="0">
                <a:solidFill>
                  <a:srgbClr val="303B39"/>
                </a:solidFill>
                <a:latin typeface="Calibri" pitchFamily="34" charset="0"/>
                <a:ea typeface="Calibri" pitchFamily="34" charset="-122"/>
                <a:cs typeface="Calibri" pitchFamily="34" charset="-120"/>
              </a:rPr>
              <a:t>Start where visible progress is possible</a:t>
            </a:r>
            <a:endParaRPr lang="en-US" dirty="0"/>
          </a:p>
        </p:txBody>
      </p:sp>
      <p:sp>
        <p:nvSpPr>
          <p:cNvPr id="24" name="Shape 22"/>
          <p:cNvSpPr/>
          <p:nvPr/>
        </p:nvSpPr>
        <p:spPr>
          <a:xfrm>
            <a:off x="6309360" y="2999232"/>
            <a:ext cx="5074920" cy="841248"/>
          </a:xfrm>
          <a:prstGeom prst="roundRect">
            <a:avLst>
              <a:gd name="adj" fmla="val 8696"/>
            </a:avLst>
          </a:prstGeom>
          <a:solidFill>
            <a:srgbClr val="F4F2EB"/>
          </a:solidFill>
          <a:ln/>
        </p:spPr>
        <p:txBody>
          <a:bodyPr/>
          <a:lstStyle/>
          <a:p>
            <a:endParaRPr lang="en-US"/>
          </a:p>
        </p:txBody>
      </p:sp>
      <p:sp>
        <p:nvSpPr>
          <p:cNvPr id="25" name="Shape 23"/>
          <p:cNvSpPr/>
          <p:nvPr/>
        </p:nvSpPr>
        <p:spPr>
          <a:xfrm>
            <a:off x="6492240" y="3191256"/>
            <a:ext cx="457200" cy="457200"/>
          </a:xfrm>
          <a:prstGeom prst="ellipse">
            <a:avLst/>
          </a:prstGeom>
          <a:solidFill>
            <a:srgbClr val="B69C56"/>
          </a:solidFill>
          <a:ln/>
        </p:spPr>
        <p:txBody>
          <a:bodyPr/>
          <a:lstStyle/>
          <a:p>
            <a:endParaRPr lang="en-US"/>
          </a:p>
        </p:txBody>
      </p:sp>
      <p:sp>
        <p:nvSpPr>
          <p:cNvPr id="26" name="Text 24"/>
          <p:cNvSpPr txBox="1"/>
          <p:nvPr/>
        </p:nvSpPr>
        <p:spPr>
          <a:xfrm>
            <a:off x="6492240" y="3191256"/>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Bookman Old Style" pitchFamily="34" charset="0"/>
                <a:ea typeface="Bookman Old Style" pitchFamily="34" charset="-122"/>
                <a:cs typeface="Bookman Old Style" pitchFamily="34" charset="-120"/>
              </a:rPr>
              <a:t>6</a:t>
            </a:r>
            <a:endParaRPr lang="en-US" sz="1800" dirty="0"/>
          </a:p>
        </p:txBody>
      </p:sp>
      <p:sp>
        <p:nvSpPr>
          <p:cNvPr id="27" name="Text 25"/>
          <p:cNvSpPr txBox="1"/>
          <p:nvPr/>
        </p:nvSpPr>
        <p:spPr>
          <a:xfrm>
            <a:off x="7095744" y="2999232"/>
            <a:ext cx="4160520" cy="841248"/>
          </a:xfrm>
          <a:prstGeom prst="rect">
            <a:avLst/>
          </a:prstGeom>
          <a:noFill/>
          <a:ln/>
        </p:spPr>
        <p:txBody>
          <a:bodyPr wrap="square" lIns="0" tIns="0" rIns="0" bIns="0" rtlCol="0" anchor="ctr"/>
          <a:lstStyle/>
          <a:p>
            <a:pPr marL="0" indent="0">
              <a:lnSpc>
                <a:spcPct val="98000"/>
              </a:lnSpc>
              <a:buNone/>
            </a:pPr>
            <a:r>
              <a:rPr lang="en-US" b="1" dirty="0">
                <a:solidFill>
                  <a:srgbClr val="303B39"/>
                </a:solidFill>
                <a:latin typeface="Calibri" pitchFamily="34" charset="0"/>
                <a:ea typeface="Calibri" pitchFamily="34" charset="-122"/>
                <a:cs typeface="Calibri" pitchFamily="34" charset="-120"/>
              </a:rPr>
              <a:t>Tell people what is happening</a:t>
            </a:r>
            <a:endParaRPr lang="en-US" dirty="0"/>
          </a:p>
        </p:txBody>
      </p:sp>
      <p:sp>
        <p:nvSpPr>
          <p:cNvPr id="28" name="Shape 26"/>
          <p:cNvSpPr/>
          <p:nvPr/>
        </p:nvSpPr>
        <p:spPr>
          <a:xfrm>
            <a:off x="6309360" y="3986784"/>
            <a:ext cx="5074920" cy="841248"/>
          </a:xfrm>
          <a:prstGeom prst="roundRect">
            <a:avLst>
              <a:gd name="adj" fmla="val 8696"/>
            </a:avLst>
          </a:prstGeom>
          <a:solidFill>
            <a:srgbClr val="F4F2EB"/>
          </a:solidFill>
          <a:ln/>
        </p:spPr>
        <p:txBody>
          <a:bodyPr/>
          <a:lstStyle/>
          <a:p>
            <a:endParaRPr lang="en-US"/>
          </a:p>
        </p:txBody>
      </p:sp>
      <p:sp>
        <p:nvSpPr>
          <p:cNvPr id="29" name="Shape 27"/>
          <p:cNvSpPr/>
          <p:nvPr/>
        </p:nvSpPr>
        <p:spPr>
          <a:xfrm>
            <a:off x="6492240" y="4178808"/>
            <a:ext cx="457200" cy="457200"/>
          </a:xfrm>
          <a:prstGeom prst="ellipse">
            <a:avLst/>
          </a:prstGeom>
          <a:solidFill>
            <a:srgbClr val="B69C56"/>
          </a:solidFill>
          <a:ln/>
        </p:spPr>
        <p:txBody>
          <a:bodyPr/>
          <a:lstStyle/>
          <a:p>
            <a:endParaRPr lang="en-US"/>
          </a:p>
        </p:txBody>
      </p:sp>
      <p:sp>
        <p:nvSpPr>
          <p:cNvPr id="30" name="Text 28"/>
          <p:cNvSpPr txBox="1"/>
          <p:nvPr/>
        </p:nvSpPr>
        <p:spPr>
          <a:xfrm>
            <a:off x="6492240" y="4178808"/>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Bookman Old Style" pitchFamily="34" charset="0"/>
                <a:ea typeface="Bookman Old Style" pitchFamily="34" charset="-122"/>
                <a:cs typeface="Bookman Old Style" pitchFamily="34" charset="-120"/>
              </a:rPr>
              <a:t>7</a:t>
            </a:r>
            <a:endParaRPr lang="en-US" sz="1800" dirty="0"/>
          </a:p>
        </p:txBody>
      </p:sp>
      <p:sp>
        <p:nvSpPr>
          <p:cNvPr id="31" name="Text 29"/>
          <p:cNvSpPr txBox="1"/>
          <p:nvPr/>
        </p:nvSpPr>
        <p:spPr>
          <a:xfrm>
            <a:off x="7095744" y="3986784"/>
            <a:ext cx="4160520" cy="841248"/>
          </a:xfrm>
          <a:prstGeom prst="rect">
            <a:avLst/>
          </a:prstGeom>
          <a:noFill/>
          <a:ln/>
        </p:spPr>
        <p:txBody>
          <a:bodyPr wrap="square" lIns="0" tIns="0" rIns="0" bIns="0" rtlCol="0" anchor="ctr"/>
          <a:lstStyle/>
          <a:p>
            <a:pPr marL="0" indent="0">
              <a:lnSpc>
                <a:spcPct val="98000"/>
              </a:lnSpc>
              <a:buNone/>
            </a:pPr>
            <a:r>
              <a:rPr lang="en-US" b="1" dirty="0">
                <a:solidFill>
                  <a:srgbClr val="303B39"/>
                </a:solidFill>
                <a:latin typeface="Calibri" pitchFamily="34" charset="0"/>
                <a:ea typeface="Calibri" pitchFamily="34" charset="-122"/>
                <a:cs typeface="Calibri" pitchFamily="34" charset="-120"/>
              </a:rPr>
              <a:t>Measure progress and remain accountable</a:t>
            </a:r>
            <a:endParaRPr lang="en-US" dirty="0"/>
          </a:p>
        </p:txBody>
      </p:sp>
      <p:sp>
        <p:nvSpPr>
          <p:cNvPr id="32" name="Text 30"/>
          <p:cNvSpPr txBox="1"/>
          <p:nvPr/>
        </p:nvSpPr>
        <p:spPr>
          <a:xfrm>
            <a:off x="502920" y="6419088"/>
            <a:ext cx="2743200" cy="274320"/>
          </a:xfrm>
          <a:prstGeom prst="rect">
            <a:avLst/>
          </a:prstGeom>
          <a:noFill/>
          <a:ln/>
        </p:spPr>
        <p:txBody>
          <a:bodyPr wrap="square" lIns="0" tIns="0" rIns="0" bIns="0" rtlCol="0" anchor="ctr"/>
          <a:lstStyle/>
          <a:p>
            <a:pPr marL="0" indent="0" algn="l">
              <a:buNone/>
            </a:pPr>
            <a:r>
              <a:rPr lang="en-US" sz="1050" b="1" kern="0" spc="100" dirty="0">
                <a:solidFill>
                  <a:srgbClr val="8A6F2E"/>
                </a:solidFill>
                <a:latin typeface="Bookman Old Style" pitchFamily="34" charset="0"/>
                <a:ea typeface="Bookman Old Style" pitchFamily="34" charset="-122"/>
                <a:cs typeface="Bookman Old Style" pitchFamily="34" charset="-120"/>
              </a:rPr>
              <a:t>EUPORA </a:t>
            </a:r>
            <a:r>
              <a:rPr lang="en-US" sz="1050" b="1" kern="0" spc="100" dirty="0">
                <a:solidFill>
                  <a:srgbClr val="303B39"/>
                </a:solidFill>
                <a:latin typeface="Bookman Old Style" pitchFamily="34" charset="0"/>
                <a:ea typeface="Bookman Old Style" pitchFamily="34" charset="-122"/>
                <a:cs typeface="Bookman Old Style" pitchFamily="34" charset="-120"/>
              </a:rPr>
              <a:t>2040</a:t>
            </a:r>
            <a:endParaRPr lang="en-US" sz="1050" dirty="0"/>
          </a:p>
        </p:txBody>
      </p:sp>
      <p:sp>
        <p:nvSpPr>
          <p:cNvPr id="33" name="Text 31"/>
          <p:cNvSpPr txBox="1"/>
          <p:nvPr/>
        </p:nvSpPr>
        <p:spPr>
          <a:xfrm>
            <a:off x="5486400" y="6419088"/>
            <a:ext cx="5852160" cy="274320"/>
          </a:xfrm>
          <a:prstGeom prst="rect">
            <a:avLst/>
          </a:prstGeom>
          <a:noFill/>
          <a:ln/>
        </p:spPr>
        <p:txBody>
          <a:bodyPr wrap="square" lIns="0" tIns="0" rIns="0" bIns="0" rtlCol="0" anchor="ctr"/>
          <a:lstStyle/>
          <a:p>
            <a:pPr marL="0" indent="0" algn="r">
              <a:buNone/>
            </a:pPr>
            <a:r>
              <a:rPr lang="en-US" sz="950" dirty="0">
                <a:solidFill>
                  <a:srgbClr val="6E7266"/>
                </a:solidFill>
                <a:latin typeface="Calibri" pitchFamily="34" charset="0"/>
                <a:ea typeface="Calibri" pitchFamily="34" charset="-122"/>
                <a:cs typeface="Calibri" pitchFamily="34" charset="-120"/>
              </a:rPr>
              <a:t>Comprehensive Plan  ·  Public Meeting  ·  Sept 24, 2026</a:t>
            </a:r>
            <a:endParaRPr lang="en-US" sz="9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22960" y="566928"/>
            <a:ext cx="10241280" cy="292608"/>
          </a:xfrm>
          <a:prstGeom prst="rect">
            <a:avLst/>
          </a:prstGeom>
          <a:noFill/>
          <a:ln/>
        </p:spPr>
        <p:txBody>
          <a:bodyPr wrap="square" lIns="0" tIns="0" rIns="0" bIns="0" rtlCol="0" anchor="ctr"/>
          <a:lstStyle/>
          <a:p>
            <a:pPr marL="0" indent="0" algn="l">
              <a:buNone/>
            </a:pPr>
            <a:r>
              <a:rPr lang="en-US" sz="1250" b="1" kern="0" spc="220" dirty="0">
                <a:solidFill>
                  <a:srgbClr val="8A6F2E"/>
                </a:solidFill>
                <a:latin typeface="Calibri" pitchFamily="34" charset="0"/>
                <a:ea typeface="Calibri" pitchFamily="34" charset="-122"/>
                <a:cs typeface="Calibri" pitchFamily="34" charset="-120"/>
              </a:rPr>
              <a:t>THE SHAPE OF EUPORA 2040</a:t>
            </a:r>
            <a:endParaRPr lang="en-US" sz="1250" dirty="0"/>
          </a:p>
        </p:txBody>
      </p:sp>
      <p:sp>
        <p:nvSpPr>
          <p:cNvPr id="3" name="Text 1"/>
          <p:cNvSpPr txBox="1"/>
          <p:nvPr/>
        </p:nvSpPr>
        <p:spPr>
          <a:xfrm>
            <a:off x="786384" y="896112"/>
            <a:ext cx="10241280" cy="822960"/>
          </a:xfrm>
          <a:prstGeom prst="rect">
            <a:avLst/>
          </a:prstGeom>
          <a:noFill/>
          <a:ln/>
        </p:spPr>
        <p:txBody>
          <a:bodyPr wrap="square" lIns="0" tIns="0" rIns="0" bIns="0" rtlCol="0" anchor="ctr"/>
          <a:lstStyle/>
          <a:p>
            <a:pPr marL="0" indent="0" algn="l">
              <a:lnSpc>
                <a:spcPct val="98000"/>
              </a:lnSpc>
              <a:buNone/>
            </a:pPr>
            <a:r>
              <a:rPr lang="en-US" sz="3200" b="1" dirty="0">
                <a:solidFill>
                  <a:srgbClr val="303B39"/>
                </a:solidFill>
                <a:latin typeface="Bookman Old Style" pitchFamily="34" charset="0"/>
                <a:ea typeface="Bookman Old Style" pitchFamily="34" charset="-122"/>
                <a:cs typeface="Bookman Old Style" pitchFamily="34" charset="-120"/>
              </a:rPr>
              <a:t>Seven Emerging Strategic Priorities</a:t>
            </a:r>
            <a:endParaRPr lang="en-US" sz="3200" dirty="0"/>
          </a:p>
        </p:txBody>
      </p:sp>
      <p:sp>
        <p:nvSpPr>
          <p:cNvPr id="4" name="Shape 2"/>
          <p:cNvSpPr/>
          <p:nvPr/>
        </p:nvSpPr>
        <p:spPr>
          <a:xfrm>
            <a:off x="822960" y="1965960"/>
            <a:ext cx="5074920" cy="841248"/>
          </a:xfrm>
          <a:prstGeom prst="roundRect">
            <a:avLst>
              <a:gd name="adj" fmla="val 8696"/>
            </a:avLst>
          </a:prstGeom>
          <a:solidFill>
            <a:schemeClr val="accent4">
              <a:lumMod val="20000"/>
              <a:lumOff val="80000"/>
            </a:schemeClr>
          </a:solidFill>
          <a:ln/>
        </p:spPr>
        <p:txBody>
          <a:bodyPr/>
          <a:lstStyle/>
          <a:p>
            <a:endParaRPr lang="en-US"/>
          </a:p>
        </p:txBody>
      </p:sp>
      <p:sp>
        <p:nvSpPr>
          <p:cNvPr id="5" name="Shape 3"/>
          <p:cNvSpPr/>
          <p:nvPr/>
        </p:nvSpPr>
        <p:spPr>
          <a:xfrm>
            <a:off x="987552" y="2103120"/>
            <a:ext cx="566928" cy="566928"/>
          </a:xfrm>
          <a:prstGeom prst="ellipse">
            <a:avLst/>
          </a:prstGeom>
          <a:solidFill>
            <a:srgbClr val="B69C56"/>
          </a:solidFill>
          <a:ln/>
          <a:effectLst>
            <a:outerShdw blurRad="63500" dist="25400" dir="5400000" algn="bl" rotWithShape="0">
              <a:srgbClr val="000000">
                <a:alpha val="18000"/>
              </a:srgbClr>
            </a:outerShdw>
          </a:effectLst>
        </p:spPr>
        <p:txBody>
          <a:bodyPr/>
          <a:lstStyle/>
          <a:p>
            <a:endParaRPr lang="en-US"/>
          </a:p>
        </p:txBody>
      </p:sp>
      <p:sp>
        <p:nvSpPr>
          <p:cNvPr id="6" name="Text 4"/>
          <p:cNvSpPr txBox="1"/>
          <p:nvPr/>
        </p:nvSpPr>
        <p:spPr>
          <a:xfrm>
            <a:off x="987552" y="2103120"/>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Bookman Old Style" pitchFamily="34" charset="0"/>
                <a:ea typeface="Bookman Old Style" pitchFamily="34" charset="-122"/>
                <a:cs typeface="Bookman Old Style" pitchFamily="34" charset="-120"/>
              </a:rPr>
              <a:t>1</a:t>
            </a:r>
            <a:endParaRPr lang="en-US" sz="2000" dirty="0"/>
          </a:p>
        </p:txBody>
      </p:sp>
      <p:sp>
        <p:nvSpPr>
          <p:cNvPr id="7" name="Text 5"/>
          <p:cNvSpPr txBox="1"/>
          <p:nvPr/>
        </p:nvSpPr>
        <p:spPr>
          <a:xfrm>
            <a:off x="1719072" y="1965960"/>
            <a:ext cx="4069080" cy="841248"/>
          </a:xfrm>
          <a:prstGeom prst="rect">
            <a:avLst/>
          </a:prstGeom>
          <a:noFill/>
          <a:ln/>
        </p:spPr>
        <p:txBody>
          <a:bodyPr wrap="square" lIns="0" tIns="0" rIns="0" bIns="0" rtlCol="0" anchor="ctr"/>
          <a:lstStyle/>
          <a:p>
            <a:pPr marL="0" indent="0">
              <a:lnSpc>
                <a:spcPct val="98000"/>
              </a:lnSpc>
              <a:buNone/>
            </a:pPr>
            <a:r>
              <a:rPr lang="en-US" sz="1600" b="1" dirty="0">
                <a:solidFill>
                  <a:srgbClr val="303B39"/>
                </a:solidFill>
                <a:latin typeface="Bookman Old Style" panose="02050604050505020204" pitchFamily="18" charset="0"/>
                <a:ea typeface="Calibri" pitchFamily="34" charset="-122"/>
                <a:cs typeface="Calibri" pitchFamily="34" charset="-120"/>
              </a:rPr>
              <a:t>Civic Trust, Belonging, and Shared Leadership</a:t>
            </a:r>
            <a:endParaRPr lang="en-US" sz="1600" dirty="0">
              <a:latin typeface="Bookman Old Style" panose="02050604050505020204" pitchFamily="18" charset="0"/>
            </a:endParaRPr>
          </a:p>
        </p:txBody>
      </p:sp>
      <p:sp>
        <p:nvSpPr>
          <p:cNvPr id="8" name="Shape 6"/>
          <p:cNvSpPr/>
          <p:nvPr/>
        </p:nvSpPr>
        <p:spPr>
          <a:xfrm>
            <a:off x="822960" y="2953512"/>
            <a:ext cx="5074920" cy="841248"/>
          </a:xfrm>
          <a:prstGeom prst="roundRect">
            <a:avLst>
              <a:gd name="adj" fmla="val 8696"/>
            </a:avLst>
          </a:prstGeom>
          <a:solidFill>
            <a:schemeClr val="accent4">
              <a:lumMod val="20000"/>
              <a:lumOff val="80000"/>
            </a:schemeClr>
          </a:solidFill>
          <a:ln/>
        </p:spPr>
        <p:txBody>
          <a:bodyPr/>
          <a:lstStyle/>
          <a:p>
            <a:endParaRPr lang="en-US"/>
          </a:p>
        </p:txBody>
      </p:sp>
      <p:sp>
        <p:nvSpPr>
          <p:cNvPr id="9" name="Shape 7"/>
          <p:cNvSpPr/>
          <p:nvPr/>
        </p:nvSpPr>
        <p:spPr>
          <a:xfrm>
            <a:off x="987552" y="3090672"/>
            <a:ext cx="566928" cy="566928"/>
          </a:xfrm>
          <a:prstGeom prst="ellipse">
            <a:avLst/>
          </a:prstGeom>
          <a:solidFill>
            <a:srgbClr val="B69C56"/>
          </a:solidFill>
          <a:ln/>
          <a:effectLst>
            <a:outerShdw blurRad="63500" dist="25400" dir="5400000" algn="bl" rotWithShape="0">
              <a:srgbClr val="000000">
                <a:alpha val="18000"/>
              </a:srgbClr>
            </a:outerShdw>
          </a:effectLst>
        </p:spPr>
        <p:txBody>
          <a:bodyPr/>
          <a:lstStyle/>
          <a:p>
            <a:endParaRPr lang="en-US"/>
          </a:p>
        </p:txBody>
      </p:sp>
      <p:sp>
        <p:nvSpPr>
          <p:cNvPr id="10" name="Text 8"/>
          <p:cNvSpPr txBox="1"/>
          <p:nvPr/>
        </p:nvSpPr>
        <p:spPr>
          <a:xfrm>
            <a:off x="987552" y="3090672"/>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Bookman Old Style" pitchFamily="34" charset="0"/>
                <a:ea typeface="Bookman Old Style" pitchFamily="34" charset="-122"/>
                <a:cs typeface="Bookman Old Style" pitchFamily="34" charset="-120"/>
              </a:rPr>
              <a:t>2</a:t>
            </a:r>
            <a:endParaRPr lang="en-US" sz="2000" dirty="0"/>
          </a:p>
        </p:txBody>
      </p:sp>
      <p:sp>
        <p:nvSpPr>
          <p:cNvPr id="11" name="Text 9"/>
          <p:cNvSpPr txBox="1"/>
          <p:nvPr/>
        </p:nvSpPr>
        <p:spPr>
          <a:xfrm>
            <a:off x="1719072" y="2953512"/>
            <a:ext cx="4069080" cy="841248"/>
          </a:xfrm>
          <a:prstGeom prst="rect">
            <a:avLst/>
          </a:prstGeom>
          <a:noFill/>
          <a:ln/>
        </p:spPr>
        <p:txBody>
          <a:bodyPr wrap="square" lIns="0" tIns="0" rIns="0" bIns="0" rtlCol="0" anchor="ctr"/>
          <a:lstStyle/>
          <a:p>
            <a:pPr marL="0" indent="0">
              <a:lnSpc>
                <a:spcPct val="98000"/>
              </a:lnSpc>
              <a:buNone/>
            </a:pPr>
            <a:r>
              <a:rPr lang="en-US" sz="1600" b="1" dirty="0">
                <a:solidFill>
                  <a:srgbClr val="303B39"/>
                </a:solidFill>
                <a:latin typeface="Bookman Old Style" panose="02050604050505020204" pitchFamily="18" charset="0"/>
                <a:ea typeface="Calibri" pitchFamily="34" charset="-122"/>
                <a:cs typeface="Calibri" pitchFamily="34" charset="-120"/>
              </a:rPr>
              <a:t>Accessibility, Mobility, and Welcome</a:t>
            </a:r>
            <a:endParaRPr lang="en-US" sz="1600" dirty="0">
              <a:latin typeface="Bookman Old Style" panose="02050604050505020204" pitchFamily="18" charset="0"/>
            </a:endParaRPr>
          </a:p>
        </p:txBody>
      </p:sp>
      <p:sp>
        <p:nvSpPr>
          <p:cNvPr id="12" name="Shape 10"/>
          <p:cNvSpPr/>
          <p:nvPr/>
        </p:nvSpPr>
        <p:spPr>
          <a:xfrm>
            <a:off x="822960" y="3941064"/>
            <a:ext cx="5074920" cy="841248"/>
          </a:xfrm>
          <a:prstGeom prst="roundRect">
            <a:avLst>
              <a:gd name="adj" fmla="val 8696"/>
            </a:avLst>
          </a:prstGeom>
          <a:solidFill>
            <a:schemeClr val="accent4">
              <a:lumMod val="20000"/>
              <a:lumOff val="80000"/>
            </a:schemeClr>
          </a:solidFill>
          <a:ln/>
        </p:spPr>
        <p:txBody>
          <a:bodyPr/>
          <a:lstStyle/>
          <a:p>
            <a:endParaRPr lang="en-US"/>
          </a:p>
        </p:txBody>
      </p:sp>
      <p:sp>
        <p:nvSpPr>
          <p:cNvPr id="13" name="Shape 11"/>
          <p:cNvSpPr/>
          <p:nvPr/>
        </p:nvSpPr>
        <p:spPr>
          <a:xfrm>
            <a:off x="987552" y="4078224"/>
            <a:ext cx="566928" cy="566928"/>
          </a:xfrm>
          <a:prstGeom prst="ellipse">
            <a:avLst/>
          </a:prstGeom>
          <a:solidFill>
            <a:srgbClr val="B69C56"/>
          </a:solidFill>
          <a:ln/>
          <a:effectLst>
            <a:outerShdw blurRad="63500" dist="25400" dir="5400000" algn="bl" rotWithShape="0">
              <a:srgbClr val="000000">
                <a:alpha val="18000"/>
              </a:srgbClr>
            </a:outerShdw>
          </a:effectLst>
        </p:spPr>
        <p:txBody>
          <a:bodyPr/>
          <a:lstStyle/>
          <a:p>
            <a:endParaRPr lang="en-US"/>
          </a:p>
        </p:txBody>
      </p:sp>
      <p:sp>
        <p:nvSpPr>
          <p:cNvPr id="14" name="Text 12"/>
          <p:cNvSpPr txBox="1"/>
          <p:nvPr/>
        </p:nvSpPr>
        <p:spPr>
          <a:xfrm>
            <a:off x="987552" y="4078224"/>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Bookman Old Style" pitchFamily="34" charset="0"/>
                <a:ea typeface="Bookman Old Style" pitchFamily="34" charset="-122"/>
                <a:cs typeface="Bookman Old Style" pitchFamily="34" charset="-120"/>
              </a:rPr>
              <a:t>3</a:t>
            </a:r>
            <a:endParaRPr lang="en-US" sz="2000" dirty="0"/>
          </a:p>
        </p:txBody>
      </p:sp>
      <p:sp>
        <p:nvSpPr>
          <p:cNvPr id="15" name="Text 13"/>
          <p:cNvSpPr txBox="1"/>
          <p:nvPr/>
        </p:nvSpPr>
        <p:spPr>
          <a:xfrm>
            <a:off x="1719072" y="3941064"/>
            <a:ext cx="4069080" cy="841248"/>
          </a:xfrm>
          <a:prstGeom prst="rect">
            <a:avLst/>
          </a:prstGeom>
          <a:noFill/>
          <a:ln/>
        </p:spPr>
        <p:txBody>
          <a:bodyPr wrap="square" lIns="0" tIns="0" rIns="0" bIns="0" rtlCol="0" anchor="ctr"/>
          <a:lstStyle/>
          <a:p>
            <a:pPr marL="0" indent="0">
              <a:lnSpc>
                <a:spcPct val="98000"/>
              </a:lnSpc>
              <a:buNone/>
            </a:pPr>
            <a:r>
              <a:rPr lang="en-US" sz="1600" b="1" dirty="0">
                <a:solidFill>
                  <a:srgbClr val="303B39"/>
                </a:solidFill>
                <a:latin typeface="Bookman Old Style" panose="02050604050505020204" pitchFamily="18" charset="0"/>
                <a:ea typeface="Calibri" pitchFamily="34" charset="-122"/>
                <a:cs typeface="Calibri" pitchFamily="34" charset="-120"/>
              </a:rPr>
              <a:t>Children, Youth, Schools, and Lifelong Opportunity</a:t>
            </a:r>
            <a:endParaRPr lang="en-US" sz="1600" dirty="0">
              <a:latin typeface="Bookman Old Style" panose="02050604050505020204" pitchFamily="18" charset="0"/>
            </a:endParaRPr>
          </a:p>
        </p:txBody>
      </p:sp>
      <p:sp>
        <p:nvSpPr>
          <p:cNvPr id="16" name="Shape 14"/>
          <p:cNvSpPr/>
          <p:nvPr/>
        </p:nvSpPr>
        <p:spPr>
          <a:xfrm>
            <a:off x="822960" y="4928616"/>
            <a:ext cx="5074920" cy="841248"/>
          </a:xfrm>
          <a:prstGeom prst="roundRect">
            <a:avLst>
              <a:gd name="adj" fmla="val 8696"/>
            </a:avLst>
          </a:prstGeom>
          <a:solidFill>
            <a:schemeClr val="accent4">
              <a:lumMod val="20000"/>
              <a:lumOff val="80000"/>
            </a:schemeClr>
          </a:solidFill>
          <a:ln/>
        </p:spPr>
        <p:txBody>
          <a:bodyPr/>
          <a:lstStyle/>
          <a:p>
            <a:endParaRPr lang="en-US"/>
          </a:p>
        </p:txBody>
      </p:sp>
      <p:sp>
        <p:nvSpPr>
          <p:cNvPr id="17" name="Shape 15"/>
          <p:cNvSpPr/>
          <p:nvPr/>
        </p:nvSpPr>
        <p:spPr>
          <a:xfrm>
            <a:off x="987552" y="5065776"/>
            <a:ext cx="566928" cy="566928"/>
          </a:xfrm>
          <a:prstGeom prst="ellipse">
            <a:avLst/>
          </a:prstGeom>
          <a:solidFill>
            <a:srgbClr val="B69C56"/>
          </a:solidFill>
          <a:ln/>
          <a:effectLst>
            <a:outerShdw blurRad="63500" dist="25400" dir="5400000" algn="bl" rotWithShape="0">
              <a:srgbClr val="000000">
                <a:alpha val="18000"/>
              </a:srgbClr>
            </a:outerShdw>
          </a:effectLst>
        </p:spPr>
        <p:txBody>
          <a:bodyPr/>
          <a:lstStyle/>
          <a:p>
            <a:endParaRPr lang="en-US"/>
          </a:p>
        </p:txBody>
      </p:sp>
      <p:sp>
        <p:nvSpPr>
          <p:cNvPr id="18" name="Text 16"/>
          <p:cNvSpPr txBox="1"/>
          <p:nvPr/>
        </p:nvSpPr>
        <p:spPr>
          <a:xfrm>
            <a:off x="987552" y="5065776"/>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Bookman Old Style" pitchFamily="34" charset="0"/>
                <a:ea typeface="Bookman Old Style" pitchFamily="34" charset="-122"/>
                <a:cs typeface="Bookman Old Style" pitchFamily="34" charset="-120"/>
              </a:rPr>
              <a:t>4</a:t>
            </a:r>
            <a:endParaRPr lang="en-US" sz="2000" dirty="0"/>
          </a:p>
        </p:txBody>
      </p:sp>
      <p:sp>
        <p:nvSpPr>
          <p:cNvPr id="19" name="Text 17"/>
          <p:cNvSpPr txBox="1"/>
          <p:nvPr/>
        </p:nvSpPr>
        <p:spPr>
          <a:xfrm>
            <a:off x="1719072" y="4928616"/>
            <a:ext cx="4069080" cy="841248"/>
          </a:xfrm>
          <a:prstGeom prst="rect">
            <a:avLst/>
          </a:prstGeom>
          <a:noFill/>
          <a:ln/>
        </p:spPr>
        <p:txBody>
          <a:bodyPr wrap="square" lIns="0" tIns="0" rIns="0" bIns="0" rtlCol="0" anchor="ctr"/>
          <a:lstStyle/>
          <a:p>
            <a:pPr marL="0" indent="0">
              <a:lnSpc>
                <a:spcPct val="98000"/>
              </a:lnSpc>
              <a:buNone/>
            </a:pPr>
            <a:r>
              <a:rPr lang="en-US" sz="1600" b="1" dirty="0">
                <a:solidFill>
                  <a:srgbClr val="303B39"/>
                </a:solidFill>
                <a:latin typeface="Bookman Old Style" panose="02050604050505020204" pitchFamily="18" charset="0"/>
                <a:ea typeface="Calibri" pitchFamily="34" charset="-122"/>
                <a:cs typeface="Calibri" pitchFamily="34" charset="-120"/>
              </a:rPr>
              <a:t>Housing, Neighborhoods, Infrastructure, and Care of Place</a:t>
            </a:r>
            <a:endParaRPr lang="en-US" sz="1600" dirty="0">
              <a:latin typeface="Bookman Old Style" panose="02050604050505020204" pitchFamily="18" charset="0"/>
            </a:endParaRPr>
          </a:p>
        </p:txBody>
      </p:sp>
      <p:sp>
        <p:nvSpPr>
          <p:cNvPr id="20" name="Shape 18"/>
          <p:cNvSpPr/>
          <p:nvPr/>
        </p:nvSpPr>
        <p:spPr>
          <a:xfrm>
            <a:off x="6309360" y="1965960"/>
            <a:ext cx="5074920" cy="841248"/>
          </a:xfrm>
          <a:prstGeom prst="roundRect">
            <a:avLst>
              <a:gd name="adj" fmla="val 8696"/>
            </a:avLst>
          </a:prstGeom>
          <a:solidFill>
            <a:schemeClr val="accent4">
              <a:lumMod val="20000"/>
              <a:lumOff val="80000"/>
            </a:schemeClr>
          </a:solidFill>
          <a:ln/>
        </p:spPr>
        <p:txBody>
          <a:bodyPr/>
          <a:lstStyle/>
          <a:p>
            <a:endParaRPr lang="en-US"/>
          </a:p>
        </p:txBody>
      </p:sp>
      <p:sp>
        <p:nvSpPr>
          <p:cNvPr id="21" name="Shape 19"/>
          <p:cNvSpPr/>
          <p:nvPr/>
        </p:nvSpPr>
        <p:spPr>
          <a:xfrm>
            <a:off x="6473952" y="2103120"/>
            <a:ext cx="566928" cy="566928"/>
          </a:xfrm>
          <a:prstGeom prst="ellipse">
            <a:avLst/>
          </a:prstGeom>
          <a:solidFill>
            <a:srgbClr val="B69C56"/>
          </a:solidFill>
          <a:ln/>
          <a:effectLst>
            <a:outerShdw blurRad="63500" dist="25400" dir="5400000" algn="bl" rotWithShape="0">
              <a:srgbClr val="000000">
                <a:alpha val="18000"/>
              </a:srgbClr>
            </a:outerShdw>
          </a:effectLst>
        </p:spPr>
        <p:txBody>
          <a:bodyPr/>
          <a:lstStyle/>
          <a:p>
            <a:endParaRPr lang="en-US"/>
          </a:p>
        </p:txBody>
      </p:sp>
      <p:sp>
        <p:nvSpPr>
          <p:cNvPr id="22" name="Text 20"/>
          <p:cNvSpPr txBox="1"/>
          <p:nvPr/>
        </p:nvSpPr>
        <p:spPr>
          <a:xfrm>
            <a:off x="6473952" y="2103120"/>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Bookman Old Style" pitchFamily="34" charset="0"/>
                <a:ea typeface="Bookman Old Style" pitchFamily="34" charset="-122"/>
                <a:cs typeface="Bookman Old Style" pitchFamily="34" charset="-120"/>
              </a:rPr>
              <a:t>5</a:t>
            </a:r>
            <a:endParaRPr lang="en-US" sz="2000" dirty="0"/>
          </a:p>
        </p:txBody>
      </p:sp>
      <p:sp>
        <p:nvSpPr>
          <p:cNvPr id="23" name="Text 21"/>
          <p:cNvSpPr txBox="1"/>
          <p:nvPr/>
        </p:nvSpPr>
        <p:spPr>
          <a:xfrm>
            <a:off x="7205472" y="1965960"/>
            <a:ext cx="4069080" cy="841248"/>
          </a:xfrm>
          <a:prstGeom prst="rect">
            <a:avLst/>
          </a:prstGeom>
          <a:noFill/>
          <a:ln/>
        </p:spPr>
        <p:txBody>
          <a:bodyPr wrap="square" lIns="0" tIns="0" rIns="0" bIns="0" rtlCol="0" anchor="ctr"/>
          <a:lstStyle/>
          <a:p>
            <a:pPr marL="0" indent="0">
              <a:lnSpc>
                <a:spcPct val="98000"/>
              </a:lnSpc>
              <a:buNone/>
            </a:pPr>
            <a:r>
              <a:rPr lang="en-US" sz="1600" b="1" dirty="0">
                <a:solidFill>
                  <a:srgbClr val="303B39"/>
                </a:solidFill>
                <a:latin typeface="Bookman Old Style" panose="02050604050505020204" pitchFamily="18" charset="0"/>
                <a:ea typeface="Calibri" pitchFamily="34" charset="-122"/>
                <a:cs typeface="Calibri" pitchFamily="34" charset="-120"/>
              </a:rPr>
              <a:t>A Distinctive Local Economy</a:t>
            </a:r>
            <a:endParaRPr lang="en-US" sz="1600" dirty="0">
              <a:latin typeface="Bookman Old Style" panose="02050604050505020204" pitchFamily="18" charset="0"/>
            </a:endParaRPr>
          </a:p>
        </p:txBody>
      </p:sp>
      <p:sp>
        <p:nvSpPr>
          <p:cNvPr id="24" name="Shape 22"/>
          <p:cNvSpPr/>
          <p:nvPr/>
        </p:nvSpPr>
        <p:spPr>
          <a:xfrm>
            <a:off x="6309360" y="2953512"/>
            <a:ext cx="5074920" cy="841248"/>
          </a:xfrm>
          <a:prstGeom prst="roundRect">
            <a:avLst>
              <a:gd name="adj" fmla="val 8696"/>
            </a:avLst>
          </a:prstGeom>
          <a:solidFill>
            <a:schemeClr val="accent4">
              <a:lumMod val="20000"/>
              <a:lumOff val="80000"/>
            </a:schemeClr>
          </a:solidFill>
          <a:ln/>
        </p:spPr>
        <p:txBody>
          <a:bodyPr/>
          <a:lstStyle/>
          <a:p>
            <a:endParaRPr lang="en-US"/>
          </a:p>
        </p:txBody>
      </p:sp>
      <p:sp>
        <p:nvSpPr>
          <p:cNvPr id="25" name="Shape 23"/>
          <p:cNvSpPr/>
          <p:nvPr/>
        </p:nvSpPr>
        <p:spPr>
          <a:xfrm>
            <a:off x="6473952" y="3090672"/>
            <a:ext cx="566928" cy="566928"/>
          </a:xfrm>
          <a:prstGeom prst="ellipse">
            <a:avLst/>
          </a:prstGeom>
          <a:solidFill>
            <a:srgbClr val="B69C56"/>
          </a:solidFill>
          <a:ln/>
          <a:effectLst>
            <a:outerShdw blurRad="63500" dist="25400" dir="5400000" algn="bl" rotWithShape="0">
              <a:srgbClr val="000000">
                <a:alpha val="18000"/>
              </a:srgbClr>
            </a:outerShdw>
          </a:effectLst>
        </p:spPr>
        <p:txBody>
          <a:bodyPr/>
          <a:lstStyle/>
          <a:p>
            <a:endParaRPr lang="en-US"/>
          </a:p>
        </p:txBody>
      </p:sp>
      <p:sp>
        <p:nvSpPr>
          <p:cNvPr id="26" name="Text 24"/>
          <p:cNvSpPr txBox="1"/>
          <p:nvPr/>
        </p:nvSpPr>
        <p:spPr>
          <a:xfrm>
            <a:off x="6473952" y="3090672"/>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Bookman Old Style" pitchFamily="34" charset="0"/>
                <a:ea typeface="Bookman Old Style" pitchFamily="34" charset="-122"/>
                <a:cs typeface="Bookman Old Style" pitchFamily="34" charset="-120"/>
              </a:rPr>
              <a:t>6</a:t>
            </a:r>
            <a:endParaRPr lang="en-US" sz="2000" dirty="0"/>
          </a:p>
        </p:txBody>
      </p:sp>
      <p:sp>
        <p:nvSpPr>
          <p:cNvPr id="27" name="Text 25"/>
          <p:cNvSpPr txBox="1"/>
          <p:nvPr/>
        </p:nvSpPr>
        <p:spPr>
          <a:xfrm>
            <a:off x="7205472" y="2953512"/>
            <a:ext cx="4069080" cy="841248"/>
          </a:xfrm>
          <a:prstGeom prst="rect">
            <a:avLst/>
          </a:prstGeom>
          <a:noFill/>
          <a:ln/>
        </p:spPr>
        <p:txBody>
          <a:bodyPr wrap="square" lIns="0" tIns="0" rIns="0" bIns="0" rtlCol="0" anchor="ctr"/>
          <a:lstStyle/>
          <a:p>
            <a:pPr marL="0" indent="0">
              <a:lnSpc>
                <a:spcPct val="98000"/>
              </a:lnSpc>
              <a:buNone/>
            </a:pPr>
            <a:r>
              <a:rPr lang="en-US" sz="1600" b="1" dirty="0">
                <a:solidFill>
                  <a:srgbClr val="303B39"/>
                </a:solidFill>
                <a:latin typeface="Bookman Old Style" panose="02050604050505020204" pitchFamily="18" charset="0"/>
                <a:ea typeface="Calibri" pitchFamily="34" charset="-122"/>
                <a:cs typeface="Calibri" pitchFamily="34" charset="-120"/>
              </a:rPr>
              <a:t>Gathering Places, Recreation, and Public Life</a:t>
            </a:r>
            <a:endParaRPr lang="en-US" sz="1600" dirty="0">
              <a:latin typeface="Bookman Old Style" panose="02050604050505020204" pitchFamily="18" charset="0"/>
            </a:endParaRPr>
          </a:p>
        </p:txBody>
      </p:sp>
      <p:sp>
        <p:nvSpPr>
          <p:cNvPr id="28" name="Shape 26"/>
          <p:cNvSpPr/>
          <p:nvPr/>
        </p:nvSpPr>
        <p:spPr>
          <a:xfrm>
            <a:off x="6309360" y="3941064"/>
            <a:ext cx="5074920" cy="841248"/>
          </a:xfrm>
          <a:prstGeom prst="roundRect">
            <a:avLst>
              <a:gd name="adj" fmla="val 8696"/>
            </a:avLst>
          </a:prstGeom>
          <a:solidFill>
            <a:schemeClr val="accent4">
              <a:lumMod val="20000"/>
              <a:lumOff val="80000"/>
            </a:schemeClr>
          </a:solidFill>
          <a:ln/>
        </p:spPr>
        <p:txBody>
          <a:bodyPr/>
          <a:lstStyle/>
          <a:p>
            <a:endParaRPr lang="en-US"/>
          </a:p>
        </p:txBody>
      </p:sp>
      <p:sp>
        <p:nvSpPr>
          <p:cNvPr id="29" name="Shape 27"/>
          <p:cNvSpPr/>
          <p:nvPr/>
        </p:nvSpPr>
        <p:spPr>
          <a:xfrm>
            <a:off x="6473952" y="4078224"/>
            <a:ext cx="566928" cy="566928"/>
          </a:xfrm>
          <a:prstGeom prst="ellipse">
            <a:avLst/>
          </a:prstGeom>
          <a:solidFill>
            <a:srgbClr val="B69C56"/>
          </a:solidFill>
          <a:ln/>
          <a:effectLst>
            <a:outerShdw blurRad="63500" dist="25400" dir="5400000" algn="bl" rotWithShape="0">
              <a:srgbClr val="000000">
                <a:alpha val="18000"/>
              </a:srgbClr>
            </a:outerShdw>
          </a:effectLst>
        </p:spPr>
        <p:txBody>
          <a:bodyPr/>
          <a:lstStyle/>
          <a:p>
            <a:endParaRPr lang="en-US"/>
          </a:p>
        </p:txBody>
      </p:sp>
      <p:sp>
        <p:nvSpPr>
          <p:cNvPr id="30" name="Text 28"/>
          <p:cNvSpPr txBox="1"/>
          <p:nvPr/>
        </p:nvSpPr>
        <p:spPr>
          <a:xfrm>
            <a:off x="6473952" y="4078224"/>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Bookman Old Style" pitchFamily="34" charset="0"/>
                <a:ea typeface="Bookman Old Style" pitchFamily="34" charset="-122"/>
                <a:cs typeface="Bookman Old Style" pitchFamily="34" charset="-120"/>
              </a:rPr>
              <a:t>7</a:t>
            </a:r>
            <a:endParaRPr lang="en-US" sz="2000" dirty="0"/>
          </a:p>
        </p:txBody>
      </p:sp>
      <p:sp>
        <p:nvSpPr>
          <p:cNvPr id="31" name="Text 29"/>
          <p:cNvSpPr txBox="1"/>
          <p:nvPr/>
        </p:nvSpPr>
        <p:spPr>
          <a:xfrm>
            <a:off x="7205472" y="3941064"/>
            <a:ext cx="4069080" cy="841248"/>
          </a:xfrm>
          <a:prstGeom prst="rect">
            <a:avLst/>
          </a:prstGeom>
          <a:noFill/>
          <a:ln/>
        </p:spPr>
        <p:txBody>
          <a:bodyPr wrap="square" lIns="0" tIns="0" rIns="0" bIns="0" rtlCol="0" anchor="ctr"/>
          <a:lstStyle/>
          <a:p>
            <a:pPr marL="0" indent="0">
              <a:lnSpc>
                <a:spcPct val="98000"/>
              </a:lnSpc>
              <a:buNone/>
            </a:pPr>
            <a:r>
              <a:rPr lang="en-US" sz="1600" b="1" dirty="0">
                <a:latin typeface="Bookman Old Style" panose="02050604050505020204" pitchFamily="18" charset="0"/>
                <a:ea typeface="Calibri" pitchFamily="34" charset="-122"/>
                <a:cs typeface="Calibri" pitchFamily="34" charset="-120"/>
              </a:rPr>
              <a:t>Eupora's Story, Communication, and Invitation</a:t>
            </a:r>
            <a:endParaRPr lang="en-US" sz="1600" dirty="0">
              <a:latin typeface="Bookman Old Style" panose="02050604050505020204" pitchFamily="18" charset="0"/>
            </a:endParaRPr>
          </a:p>
        </p:txBody>
      </p:sp>
      <p:sp>
        <p:nvSpPr>
          <p:cNvPr id="32" name="Text 30"/>
          <p:cNvSpPr txBox="1"/>
          <p:nvPr/>
        </p:nvSpPr>
        <p:spPr>
          <a:xfrm>
            <a:off x="6684264" y="5632704"/>
            <a:ext cx="5074920" cy="365760"/>
          </a:xfrm>
          <a:prstGeom prst="rect">
            <a:avLst/>
          </a:prstGeom>
          <a:noFill/>
          <a:ln/>
        </p:spPr>
        <p:txBody>
          <a:bodyPr wrap="square" lIns="0" tIns="0" rIns="0" bIns="0" rtlCol="0" anchor="ctr"/>
          <a:lstStyle/>
          <a:p>
            <a:pPr marL="0" indent="0" algn="l">
              <a:buNone/>
            </a:pPr>
            <a:endParaRPr lang="en-US" sz="1150" dirty="0"/>
          </a:p>
        </p:txBody>
      </p:sp>
      <p:sp>
        <p:nvSpPr>
          <p:cNvPr id="33" name="Text 31"/>
          <p:cNvSpPr txBox="1"/>
          <p:nvPr/>
        </p:nvSpPr>
        <p:spPr>
          <a:xfrm>
            <a:off x="502920" y="6419088"/>
            <a:ext cx="2743200" cy="274320"/>
          </a:xfrm>
          <a:prstGeom prst="rect">
            <a:avLst/>
          </a:prstGeom>
          <a:noFill/>
          <a:ln/>
        </p:spPr>
        <p:txBody>
          <a:bodyPr wrap="square" lIns="0" tIns="0" rIns="0" bIns="0" rtlCol="0" anchor="ctr"/>
          <a:lstStyle/>
          <a:p>
            <a:pPr marL="0" indent="0" algn="l">
              <a:buNone/>
            </a:pPr>
            <a:r>
              <a:rPr lang="en-US" sz="1050" b="1" kern="0" spc="100" dirty="0">
                <a:solidFill>
                  <a:srgbClr val="8A6F2E"/>
                </a:solidFill>
                <a:latin typeface="Bookman Old Style" pitchFamily="34" charset="0"/>
                <a:ea typeface="Bookman Old Style" pitchFamily="34" charset="-122"/>
                <a:cs typeface="Bookman Old Style" pitchFamily="34" charset="-120"/>
              </a:rPr>
              <a:t>EUPORA </a:t>
            </a:r>
            <a:r>
              <a:rPr lang="en-US" sz="1050" b="1" kern="0" spc="100" dirty="0">
                <a:solidFill>
                  <a:srgbClr val="303B39"/>
                </a:solidFill>
                <a:latin typeface="Bookman Old Style" pitchFamily="34" charset="0"/>
                <a:ea typeface="Bookman Old Style" pitchFamily="34" charset="-122"/>
                <a:cs typeface="Bookman Old Style" pitchFamily="34" charset="-120"/>
              </a:rPr>
              <a:t>2040</a:t>
            </a:r>
            <a:endParaRPr lang="en-US" sz="1050" dirty="0"/>
          </a:p>
        </p:txBody>
      </p:sp>
      <p:sp>
        <p:nvSpPr>
          <p:cNvPr id="34" name="Text 32"/>
          <p:cNvSpPr txBox="1"/>
          <p:nvPr/>
        </p:nvSpPr>
        <p:spPr>
          <a:xfrm>
            <a:off x="5486400" y="6419088"/>
            <a:ext cx="5852160" cy="274320"/>
          </a:xfrm>
          <a:prstGeom prst="rect">
            <a:avLst/>
          </a:prstGeom>
          <a:noFill/>
          <a:ln/>
        </p:spPr>
        <p:txBody>
          <a:bodyPr wrap="square" lIns="0" tIns="0" rIns="0" bIns="0" rtlCol="0" anchor="ctr"/>
          <a:lstStyle/>
          <a:p>
            <a:pPr marL="0" indent="0" algn="r">
              <a:buNone/>
            </a:pPr>
            <a:r>
              <a:rPr lang="en-US" sz="950" dirty="0">
                <a:solidFill>
                  <a:srgbClr val="6E7266"/>
                </a:solidFill>
                <a:latin typeface="Calibri" pitchFamily="34" charset="0"/>
                <a:ea typeface="Calibri" pitchFamily="34" charset="-122"/>
                <a:cs typeface="Calibri" pitchFamily="34" charset="-120"/>
              </a:rPr>
              <a:t>Comprehensive Plan  ·  Public Meeting  ·  Sept 24, 2026</a:t>
            </a:r>
            <a:endParaRPr lang="en-US" sz="9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303B39"/>
        </a:solidFill>
        <a:effectLst/>
      </p:bgPr>
    </p:bg>
    <p:spTree>
      <p:nvGrpSpPr>
        <p:cNvPr id="1" name=""/>
        <p:cNvGrpSpPr/>
        <p:nvPr/>
      </p:nvGrpSpPr>
      <p:grpSpPr>
        <a:xfrm>
          <a:off x="0" y="0"/>
          <a:ext cx="0" cy="0"/>
          <a:chOff x="0" y="0"/>
          <a:chExt cx="0" cy="0"/>
        </a:xfrm>
      </p:grpSpPr>
      <p:sp>
        <p:nvSpPr>
          <p:cNvPr id="2" name="Text 0"/>
          <p:cNvSpPr txBox="1"/>
          <p:nvPr/>
        </p:nvSpPr>
        <p:spPr>
          <a:xfrm>
            <a:off x="822960" y="603504"/>
            <a:ext cx="10515600" cy="329184"/>
          </a:xfrm>
          <a:prstGeom prst="rect">
            <a:avLst/>
          </a:prstGeom>
          <a:noFill/>
          <a:ln/>
        </p:spPr>
        <p:txBody>
          <a:bodyPr wrap="square" lIns="0" tIns="0" rIns="0" bIns="0" rtlCol="0" anchor="ctr"/>
          <a:lstStyle/>
          <a:p>
            <a:pPr marL="0" indent="0">
              <a:buNone/>
            </a:pPr>
            <a:r>
              <a:rPr lang="en-US" sz="1250" b="1" kern="0" spc="220" dirty="0">
                <a:solidFill>
                  <a:srgbClr val="B69C56"/>
                </a:solidFill>
                <a:latin typeface="Calibri" pitchFamily="34" charset="0"/>
                <a:ea typeface="Calibri" pitchFamily="34" charset="-122"/>
                <a:cs typeface="Calibri" pitchFamily="34" charset="-120"/>
              </a:rPr>
              <a:t>A CROSS-CUTTING PRINCIPLE</a:t>
            </a:r>
            <a:endParaRPr lang="en-US" sz="1250" dirty="0"/>
          </a:p>
        </p:txBody>
      </p:sp>
      <p:sp>
        <p:nvSpPr>
          <p:cNvPr id="3" name="Text 1"/>
          <p:cNvSpPr txBox="1"/>
          <p:nvPr/>
        </p:nvSpPr>
        <p:spPr>
          <a:xfrm>
            <a:off x="786384" y="950976"/>
            <a:ext cx="10607040" cy="731520"/>
          </a:xfrm>
          <a:prstGeom prst="rect">
            <a:avLst/>
          </a:prstGeom>
          <a:noFill/>
          <a:ln/>
        </p:spPr>
        <p:txBody>
          <a:bodyPr wrap="square" lIns="0" tIns="0" rIns="0" bIns="0" rtlCol="0" anchor="ctr"/>
          <a:lstStyle/>
          <a:p>
            <a:pPr marL="0" indent="0">
              <a:buNone/>
            </a:pPr>
            <a:r>
              <a:rPr lang="en-US" sz="3400" b="1" dirty="0">
                <a:solidFill>
                  <a:srgbClr val="FFFFFF"/>
                </a:solidFill>
                <a:latin typeface="Bookman Old Style" pitchFamily="34" charset="0"/>
                <a:ea typeface="Bookman Old Style" pitchFamily="34" charset="-122"/>
                <a:cs typeface="Bookman Old Style" pitchFamily="34" charset="-120"/>
              </a:rPr>
              <a:t>Protect What People Love</a:t>
            </a:r>
            <a:endParaRPr lang="en-US" sz="3400" dirty="0"/>
          </a:p>
        </p:txBody>
      </p:sp>
      <p:sp>
        <p:nvSpPr>
          <p:cNvPr id="4" name="Text 2"/>
          <p:cNvSpPr txBox="1"/>
          <p:nvPr/>
        </p:nvSpPr>
        <p:spPr>
          <a:xfrm>
            <a:off x="822960" y="1764792"/>
            <a:ext cx="10515600" cy="457200"/>
          </a:xfrm>
          <a:prstGeom prst="rect">
            <a:avLst/>
          </a:prstGeom>
          <a:noFill/>
          <a:ln/>
        </p:spPr>
        <p:txBody>
          <a:bodyPr wrap="square" lIns="0" tIns="0" rIns="0" bIns="0" rtlCol="0" anchor="ctr"/>
          <a:lstStyle/>
          <a:p>
            <a:pPr marL="0" indent="0">
              <a:buNone/>
            </a:pPr>
            <a:r>
              <a:rPr lang="en-US" sz="2000" b="1" dirty="0">
                <a:solidFill>
                  <a:srgbClr val="B69C56"/>
                </a:solidFill>
                <a:latin typeface="Calibri" pitchFamily="34" charset="0"/>
                <a:ea typeface="Calibri" pitchFamily="34" charset="-122"/>
                <a:cs typeface="Calibri" pitchFamily="34" charset="-120"/>
              </a:rPr>
              <a:t>The Gallery Walk  </a:t>
            </a:r>
            <a:r>
              <a:rPr lang="en-US" sz="2000" dirty="0">
                <a:solidFill>
                  <a:srgbClr val="E7E5DB"/>
                </a:solidFill>
                <a:latin typeface="Calibri" pitchFamily="34" charset="0"/>
                <a:ea typeface="Calibri" pitchFamily="34" charset="-122"/>
                <a:cs typeface="Calibri" pitchFamily="34" charset="-120"/>
              </a:rPr>
              <a:t>— forty minutes for everyone to view and interact with each of six stations:</a:t>
            </a:r>
            <a:endParaRPr lang="en-US" sz="2000" dirty="0"/>
          </a:p>
        </p:txBody>
      </p:sp>
      <p:sp>
        <p:nvSpPr>
          <p:cNvPr id="5" name="Shape 3"/>
          <p:cNvSpPr/>
          <p:nvPr/>
        </p:nvSpPr>
        <p:spPr>
          <a:xfrm>
            <a:off x="822960" y="2514600"/>
            <a:ext cx="5074920" cy="914400"/>
          </a:xfrm>
          <a:prstGeom prst="roundRect">
            <a:avLst>
              <a:gd name="adj" fmla="val 8000"/>
            </a:avLst>
          </a:prstGeom>
          <a:solidFill>
            <a:srgbClr val="3A453F"/>
          </a:solidFill>
          <a:ln/>
        </p:spPr>
        <p:txBody>
          <a:bodyPr/>
          <a:lstStyle/>
          <a:p>
            <a:endParaRPr lang="en-US"/>
          </a:p>
        </p:txBody>
      </p:sp>
      <p:sp>
        <p:nvSpPr>
          <p:cNvPr id="6" name="Shape 4"/>
          <p:cNvSpPr/>
          <p:nvPr/>
        </p:nvSpPr>
        <p:spPr>
          <a:xfrm>
            <a:off x="1005840" y="2688336"/>
            <a:ext cx="566928" cy="566928"/>
          </a:xfrm>
          <a:prstGeom prst="ellipse">
            <a:avLst/>
          </a:prstGeom>
          <a:solidFill>
            <a:srgbClr val="B69C56"/>
          </a:solidFill>
          <a:ln/>
          <a:effectLst>
            <a:outerShdw blurRad="63500" dist="25400" dir="5400000" algn="bl" rotWithShape="0">
              <a:srgbClr val="000000">
                <a:alpha val="18000"/>
              </a:srgbClr>
            </a:outerShdw>
          </a:effectLst>
        </p:spPr>
        <p:txBody>
          <a:bodyPr/>
          <a:lstStyle/>
          <a:p>
            <a:endParaRPr lang="en-US"/>
          </a:p>
        </p:txBody>
      </p:sp>
      <p:sp>
        <p:nvSpPr>
          <p:cNvPr id="7" name="Text 5"/>
          <p:cNvSpPr txBox="1"/>
          <p:nvPr/>
        </p:nvSpPr>
        <p:spPr>
          <a:xfrm>
            <a:off x="1005840" y="2688336"/>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Bookman Old Style" pitchFamily="34" charset="0"/>
                <a:ea typeface="Bookman Old Style" pitchFamily="34" charset="-122"/>
                <a:cs typeface="Bookman Old Style" pitchFamily="34" charset="-120"/>
              </a:rPr>
              <a:t>1</a:t>
            </a:r>
            <a:endParaRPr lang="en-US" sz="2000" dirty="0"/>
          </a:p>
        </p:txBody>
      </p:sp>
      <p:sp>
        <p:nvSpPr>
          <p:cNvPr id="8" name="Text 6"/>
          <p:cNvSpPr txBox="1"/>
          <p:nvPr/>
        </p:nvSpPr>
        <p:spPr>
          <a:xfrm>
            <a:off x="1755648" y="2514600"/>
            <a:ext cx="4023360" cy="914400"/>
          </a:xfrm>
          <a:prstGeom prst="rect">
            <a:avLst/>
          </a:prstGeom>
          <a:noFill/>
          <a:ln/>
        </p:spPr>
        <p:txBody>
          <a:bodyPr wrap="square" lIns="0" tIns="0" rIns="0" bIns="0" rtlCol="0" anchor="ctr"/>
          <a:lstStyle/>
          <a:p>
            <a:pPr marL="0" indent="0">
              <a:lnSpc>
                <a:spcPct val="98000"/>
              </a:lnSpc>
              <a:buNone/>
            </a:pPr>
            <a:r>
              <a:rPr lang="en-US" b="1" dirty="0">
                <a:solidFill>
                  <a:srgbClr val="FFFFFF"/>
                </a:solidFill>
                <a:latin typeface="Calibri" pitchFamily="34" charset="0"/>
                <a:ea typeface="Calibri" pitchFamily="34" charset="-122"/>
                <a:cs typeface="Calibri" pitchFamily="34" charset="-120"/>
              </a:rPr>
              <a:t>Civic Trust, Belonging, and Shared Leadership</a:t>
            </a:r>
            <a:endParaRPr lang="en-US" dirty="0"/>
          </a:p>
        </p:txBody>
      </p:sp>
      <p:sp>
        <p:nvSpPr>
          <p:cNvPr id="9" name="Shape 7"/>
          <p:cNvSpPr/>
          <p:nvPr/>
        </p:nvSpPr>
        <p:spPr>
          <a:xfrm>
            <a:off x="6309360" y="2514600"/>
            <a:ext cx="5074920" cy="914400"/>
          </a:xfrm>
          <a:prstGeom prst="roundRect">
            <a:avLst>
              <a:gd name="adj" fmla="val 8000"/>
            </a:avLst>
          </a:prstGeom>
          <a:solidFill>
            <a:srgbClr val="3A453F"/>
          </a:solidFill>
          <a:ln/>
        </p:spPr>
        <p:txBody>
          <a:bodyPr/>
          <a:lstStyle/>
          <a:p>
            <a:endParaRPr lang="en-US"/>
          </a:p>
        </p:txBody>
      </p:sp>
      <p:sp>
        <p:nvSpPr>
          <p:cNvPr id="10" name="Shape 8"/>
          <p:cNvSpPr/>
          <p:nvPr/>
        </p:nvSpPr>
        <p:spPr>
          <a:xfrm>
            <a:off x="6492240" y="2688336"/>
            <a:ext cx="566928" cy="566928"/>
          </a:xfrm>
          <a:prstGeom prst="ellipse">
            <a:avLst/>
          </a:prstGeom>
          <a:solidFill>
            <a:srgbClr val="B69C56"/>
          </a:solidFill>
          <a:ln/>
          <a:effectLst>
            <a:outerShdw blurRad="63500" dist="25400" dir="5400000" algn="bl" rotWithShape="0">
              <a:srgbClr val="000000">
                <a:alpha val="18000"/>
              </a:srgbClr>
            </a:outerShdw>
          </a:effectLst>
        </p:spPr>
        <p:txBody>
          <a:bodyPr/>
          <a:lstStyle/>
          <a:p>
            <a:endParaRPr lang="en-US"/>
          </a:p>
        </p:txBody>
      </p:sp>
      <p:sp>
        <p:nvSpPr>
          <p:cNvPr id="11" name="Text 9"/>
          <p:cNvSpPr txBox="1"/>
          <p:nvPr/>
        </p:nvSpPr>
        <p:spPr>
          <a:xfrm>
            <a:off x="6492240" y="2688336"/>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Bookman Old Style" pitchFamily="34" charset="0"/>
                <a:ea typeface="Bookman Old Style" pitchFamily="34" charset="-122"/>
                <a:cs typeface="Bookman Old Style" pitchFamily="34" charset="-120"/>
              </a:rPr>
              <a:t>2</a:t>
            </a:r>
            <a:endParaRPr lang="en-US" sz="2000" dirty="0"/>
          </a:p>
        </p:txBody>
      </p:sp>
      <p:sp>
        <p:nvSpPr>
          <p:cNvPr id="12" name="Text 10"/>
          <p:cNvSpPr txBox="1"/>
          <p:nvPr/>
        </p:nvSpPr>
        <p:spPr>
          <a:xfrm>
            <a:off x="7242048" y="2514600"/>
            <a:ext cx="4023360" cy="914400"/>
          </a:xfrm>
          <a:prstGeom prst="rect">
            <a:avLst/>
          </a:prstGeom>
          <a:noFill/>
          <a:ln/>
        </p:spPr>
        <p:txBody>
          <a:bodyPr wrap="square" lIns="0" tIns="0" rIns="0" bIns="0" rtlCol="0" anchor="ctr"/>
          <a:lstStyle/>
          <a:p>
            <a:pPr marL="0" indent="0">
              <a:lnSpc>
                <a:spcPct val="98000"/>
              </a:lnSpc>
              <a:buNone/>
            </a:pPr>
            <a:r>
              <a:rPr lang="en-US" b="1" dirty="0">
                <a:solidFill>
                  <a:srgbClr val="FFFFFF"/>
                </a:solidFill>
                <a:latin typeface="Calibri" pitchFamily="34" charset="0"/>
                <a:ea typeface="Calibri" pitchFamily="34" charset="-122"/>
                <a:cs typeface="Calibri" pitchFamily="34" charset="-120"/>
              </a:rPr>
              <a:t>Accessibility, Mobility, and Welcome</a:t>
            </a:r>
            <a:endParaRPr lang="en-US" dirty="0"/>
          </a:p>
        </p:txBody>
      </p:sp>
      <p:sp>
        <p:nvSpPr>
          <p:cNvPr id="13" name="Shape 11"/>
          <p:cNvSpPr/>
          <p:nvPr/>
        </p:nvSpPr>
        <p:spPr>
          <a:xfrm>
            <a:off x="822960" y="3593592"/>
            <a:ext cx="5074920" cy="914400"/>
          </a:xfrm>
          <a:prstGeom prst="roundRect">
            <a:avLst>
              <a:gd name="adj" fmla="val 8000"/>
            </a:avLst>
          </a:prstGeom>
          <a:solidFill>
            <a:srgbClr val="3A453F"/>
          </a:solidFill>
          <a:ln/>
        </p:spPr>
        <p:txBody>
          <a:bodyPr/>
          <a:lstStyle/>
          <a:p>
            <a:endParaRPr lang="en-US"/>
          </a:p>
        </p:txBody>
      </p:sp>
      <p:sp>
        <p:nvSpPr>
          <p:cNvPr id="14" name="Shape 12"/>
          <p:cNvSpPr/>
          <p:nvPr/>
        </p:nvSpPr>
        <p:spPr>
          <a:xfrm>
            <a:off x="1005840" y="3767328"/>
            <a:ext cx="566928" cy="566928"/>
          </a:xfrm>
          <a:prstGeom prst="ellipse">
            <a:avLst/>
          </a:prstGeom>
          <a:solidFill>
            <a:srgbClr val="B69C56"/>
          </a:solidFill>
          <a:ln/>
          <a:effectLst>
            <a:outerShdw blurRad="63500" dist="25400" dir="5400000" algn="bl" rotWithShape="0">
              <a:srgbClr val="000000">
                <a:alpha val="18000"/>
              </a:srgbClr>
            </a:outerShdw>
          </a:effectLst>
        </p:spPr>
        <p:txBody>
          <a:bodyPr/>
          <a:lstStyle/>
          <a:p>
            <a:endParaRPr lang="en-US"/>
          </a:p>
        </p:txBody>
      </p:sp>
      <p:sp>
        <p:nvSpPr>
          <p:cNvPr id="15" name="Text 13"/>
          <p:cNvSpPr txBox="1"/>
          <p:nvPr/>
        </p:nvSpPr>
        <p:spPr>
          <a:xfrm>
            <a:off x="1005840" y="376732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Bookman Old Style" pitchFamily="34" charset="0"/>
                <a:ea typeface="Bookman Old Style" pitchFamily="34" charset="-122"/>
                <a:cs typeface="Bookman Old Style" pitchFamily="34" charset="-120"/>
              </a:rPr>
              <a:t>3</a:t>
            </a:r>
            <a:endParaRPr lang="en-US" sz="2000" dirty="0"/>
          </a:p>
        </p:txBody>
      </p:sp>
      <p:sp>
        <p:nvSpPr>
          <p:cNvPr id="16" name="Text 14"/>
          <p:cNvSpPr txBox="1"/>
          <p:nvPr/>
        </p:nvSpPr>
        <p:spPr>
          <a:xfrm>
            <a:off x="1755648" y="3593592"/>
            <a:ext cx="4023360" cy="914400"/>
          </a:xfrm>
          <a:prstGeom prst="rect">
            <a:avLst/>
          </a:prstGeom>
          <a:noFill/>
          <a:ln/>
        </p:spPr>
        <p:txBody>
          <a:bodyPr wrap="square" lIns="0" tIns="0" rIns="0" bIns="0" rtlCol="0" anchor="ctr"/>
          <a:lstStyle/>
          <a:p>
            <a:pPr marL="0" indent="0">
              <a:lnSpc>
                <a:spcPct val="98000"/>
              </a:lnSpc>
              <a:buNone/>
            </a:pPr>
            <a:r>
              <a:rPr lang="en-US" b="1" dirty="0">
                <a:solidFill>
                  <a:srgbClr val="FFFFFF"/>
                </a:solidFill>
                <a:latin typeface="Calibri" pitchFamily="34" charset="0"/>
                <a:ea typeface="Calibri" pitchFamily="34" charset="-122"/>
                <a:cs typeface="Calibri" pitchFamily="34" charset="-120"/>
              </a:rPr>
              <a:t>Children, Youth, Schools, and Lifelong Opportunity</a:t>
            </a:r>
            <a:endParaRPr lang="en-US" dirty="0"/>
          </a:p>
        </p:txBody>
      </p:sp>
      <p:sp>
        <p:nvSpPr>
          <p:cNvPr id="17" name="Shape 15"/>
          <p:cNvSpPr/>
          <p:nvPr/>
        </p:nvSpPr>
        <p:spPr>
          <a:xfrm>
            <a:off x="6309360" y="3593592"/>
            <a:ext cx="5074920" cy="914400"/>
          </a:xfrm>
          <a:prstGeom prst="roundRect">
            <a:avLst>
              <a:gd name="adj" fmla="val 8000"/>
            </a:avLst>
          </a:prstGeom>
          <a:solidFill>
            <a:srgbClr val="3A453F"/>
          </a:solidFill>
          <a:ln/>
        </p:spPr>
        <p:txBody>
          <a:bodyPr/>
          <a:lstStyle/>
          <a:p>
            <a:endParaRPr lang="en-US"/>
          </a:p>
        </p:txBody>
      </p:sp>
      <p:sp>
        <p:nvSpPr>
          <p:cNvPr id="18" name="Shape 16"/>
          <p:cNvSpPr/>
          <p:nvPr/>
        </p:nvSpPr>
        <p:spPr>
          <a:xfrm>
            <a:off x="6492240" y="3767328"/>
            <a:ext cx="566928" cy="566928"/>
          </a:xfrm>
          <a:prstGeom prst="ellipse">
            <a:avLst/>
          </a:prstGeom>
          <a:solidFill>
            <a:srgbClr val="B69C56"/>
          </a:solidFill>
          <a:ln/>
          <a:effectLst>
            <a:outerShdw blurRad="63500" dist="25400" dir="5400000" algn="bl" rotWithShape="0">
              <a:srgbClr val="000000">
                <a:alpha val="18000"/>
              </a:srgbClr>
            </a:outerShdw>
          </a:effectLst>
        </p:spPr>
        <p:txBody>
          <a:bodyPr/>
          <a:lstStyle/>
          <a:p>
            <a:endParaRPr lang="en-US"/>
          </a:p>
        </p:txBody>
      </p:sp>
      <p:sp>
        <p:nvSpPr>
          <p:cNvPr id="19" name="Text 17"/>
          <p:cNvSpPr txBox="1"/>
          <p:nvPr/>
        </p:nvSpPr>
        <p:spPr>
          <a:xfrm>
            <a:off x="6492240" y="376732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Bookman Old Style" pitchFamily="34" charset="0"/>
                <a:ea typeface="Bookman Old Style" pitchFamily="34" charset="-122"/>
                <a:cs typeface="Bookman Old Style" pitchFamily="34" charset="-120"/>
              </a:rPr>
              <a:t>4</a:t>
            </a:r>
            <a:endParaRPr lang="en-US" sz="2000" dirty="0"/>
          </a:p>
        </p:txBody>
      </p:sp>
      <p:sp>
        <p:nvSpPr>
          <p:cNvPr id="20" name="Text 18"/>
          <p:cNvSpPr txBox="1"/>
          <p:nvPr/>
        </p:nvSpPr>
        <p:spPr>
          <a:xfrm>
            <a:off x="7242048" y="3593592"/>
            <a:ext cx="4023360" cy="914400"/>
          </a:xfrm>
          <a:prstGeom prst="rect">
            <a:avLst/>
          </a:prstGeom>
          <a:noFill/>
          <a:ln/>
        </p:spPr>
        <p:txBody>
          <a:bodyPr wrap="square" lIns="0" tIns="0" rIns="0" bIns="0" rtlCol="0" anchor="ctr"/>
          <a:lstStyle/>
          <a:p>
            <a:pPr marL="0" indent="0">
              <a:lnSpc>
                <a:spcPct val="98000"/>
              </a:lnSpc>
              <a:buNone/>
            </a:pPr>
            <a:r>
              <a:rPr lang="en-US" b="1" dirty="0">
                <a:solidFill>
                  <a:srgbClr val="FFFFFF"/>
                </a:solidFill>
                <a:latin typeface="Calibri" pitchFamily="34" charset="0"/>
                <a:ea typeface="Calibri" pitchFamily="34" charset="-122"/>
                <a:cs typeface="Calibri" pitchFamily="34" charset="-120"/>
              </a:rPr>
              <a:t>Housing, Neighborhoods, Infrastructure, and Care of Place</a:t>
            </a:r>
            <a:endParaRPr lang="en-US" dirty="0"/>
          </a:p>
        </p:txBody>
      </p:sp>
      <p:sp>
        <p:nvSpPr>
          <p:cNvPr id="21" name="Shape 19"/>
          <p:cNvSpPr/>
          <p:nvPr/>
        </p:nvSpPr>
        <p:spPr>
          <a:xfrm>
            <a:off x="822960" y="4672584"/>
            <a:ext cx="5074920" cy="914400"/>
          </a:xfrm>
          <a:prstGeom prst="roundRect">
            <a:avLst>
              <a:gd name="adj" fmla="val 8000"/>
            </a:avLst>
          </a:prstGeom>
          <a:solidFill>
            <a:srgbClr val="3A453F"/>
          </a:solidFill>
          <a:ln/>
        </p:spPr>
        <p:txBody>
          <a:bodyPr/>
          <a:lstStyle/>
          <a:p>
            <a:endParaRPr lang="en-US"/>
          </a:p>
        </p:txBody>
      </p:sp>
      <p:sp>
        <p:nvSpPr>
          <p:cNvPr id="22" name="Shape 20"/>
          <p:cNvSpPr/>
          <p:nvPr/>
        </p:nvSpPr>
        <p:spPr>
          <a:xfrm>
            <a:off x="1005840" y="4846320"/>
            <a:ext cx="566928" cy="566928"/>
          </a:xfrm>
          <a:prstGeom prst="ellipse">
            <a:avLst/>
          </a:prstGeom>
          <a:solidFill>
            <a:srgbClr val="B69C56"/>
          </a:solidFill>
          <a:ln/>
          <a:effectLst>
            <a:outerShdw blurRad="63500" dist="25400" dir="5400000" algn="bl" rotWithShape="0">
              <a:srgbClr val="000000">
                <a:alpha val="18000"/>
              </a:srgbClr>
            </a:outerShdw>
          </a:effectLst>
        </p:spPr>
        <p:txBody>
          <a:bodyPr/>
          <a:lstStyle/>
          <a:p>
            <a:endParaRPr lang="en-US"/>
          </a:p>
        </p:txBody>
      </p:sp>
      <p:sp>
        <p:nvSpPr>
          <p:cNvPr id="23" name="Text 21"/>
          <p:cNvSpPr txBox="1"/>
          <p:nvPr/>
        </p:nvSpPr>
        <p:spPr>
          <a:xfrm>
            <a:off x="1005840" y="4846320"/>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Bookman Old Style" pitchFamily="34" charset="0"/>
                <a:ea typeface="Bookman Old Style" pitchFamily="34" charset="-122"/>
                <a:cs typeface="Bookman Old Style" pitchFamily="34" charset="-120"/>
              </a:rPr>
              <a:t>5</a:t>
            </a:r>
            <a:endParaRPr lang="en-US" sz="2000" dirty="0"/>
          </a:p>
        </p:txBody>
      </p:sp>
      <p:sp>
        <p:nvSpPr>
          <p:cNvPr id="24" name="Text 22"/>
          <p:cNvSpPr txBox="1"/>
          <p:nvPr/>
        </p:nvSpPr>
        <p:spPr>
          <a:xfrm>
            <a:off x="1755648" y="4672584"/>
            <a:ext cx="4023360" cy="914400"/>
          </a:xfrm>
          <a:prstGeom prst="rect">
            <a:avLst/>
          </a:prstGeom>
          <a:noFill/>
          <a:ln/>
        </p:spPr>
        <p:txBody>
          <a:bodyPr wrap="square" lIns="0" tIns="0" rIns="0" bIns="0" rtlCol="0" anchor="ctr"/>
          <a:lstStyle/>
          <a:p>
            <a:pPr marL="0" indent="0">
              <a:lnSpc>
                <a:spcPct val="98000"/>
              </a:lnSpc>
              <a:buNone/>
            </a:pPr>
            <a:r>
              <a:rPr lang="en-US" sz="1350" b="1" dirty="0">
                <a:solidFill>
                  <a:srgbClr val="FFFFFF"/>
                </a:solidFill>
                <a:latin typeface="Calibri" pitchFamily="34" charset="0"/>
                <a:ea typeface="Calibri" pitchFamily="34" charset="-122"/>
                <a:cs typeface="Calibri" pitchFamily="34" charset="-120"/>
              </a:rPr>
              <a:t>A </a:t>
            </a:r>
            <a:r>
              <a:rPr lang="en-US" b="1" dirty="0">
                <a:solidFill>
                  <a:srgbClr val="FFFFFF"/>
                </a:solidFill>
                <a:latin typeface="Calibri" pitchFamily="34" charset="0"/>
                <a:ea typeface="Calibri" pitchFamily="34" charset="-122"/>
                <a:cs typeface="Calibri" pitchFamily="34" charset="-120"/>
              </a:rPr>
              <a:t>Distinctive Local Economy</a:t>
            </a:r>
            <a:endParaRPr lang="en-US" dirty="0"/>
          </a:p>
        </p:txBody>
      </p:sp>
      <p:sp>
        <p:nvSpPr>
          <p:cNvPr id="25" name="Shape 23"/>
          <p:cNvSpPr/>
          <p:nvPr/>
        </p:nvSpPr>
        <p:spPr>
          <a:xfrm>
            <a:off x="6309360" y="4672584"/>
            <a:ext cx="5074920" cy="914400"/>
          </a:xfrm>
          <a:prstGeom prst="roundRect">
            <a:avLst>
              <a:gd name="adj" fmla="val 8000"/>
            </a:avLst>
          </a:prstGeom>
          <a:solidFill>
            <a:srgbClr val="3A453F"/>
          </a:solidFill>
          <a:ln/>
        </p:spPr>
        <p:txBody>
          <a:bodyPr/>
          <a:lstStyle/>
          <a:p>
            <a:endParaRPr lang="en-US"/>
          </a:p>
        </p:txBody>
      </p:sp>
      <p:sp>
        <p:nvSpPr>
          <p:cNvPr id="26" name="Shape 24"/>
          <p:cNvSpPr/>
          <p:nvPr/>
        </p:nvSpPr>
        <p:spPr>
          <a:xfrm>
            <a:off x="6492240" y="4846320"/>
            <a:ext cx="566928" cy="566928"/>
          </a:xfrm>
          <a:prstGeom prst="ellipse">
            <a:avLst/>
          </a:prstGeom>
          <a:solidFill>
            <a:srgbClr val="B69C56"/>
          </a:solidFill>
          <a:ln/>
          <a:effectLst>
            <a:outerShdw blurRad="63500" dist="25400" dir="5400000" algn="bl" rotWithShape="0">
              <a:srgbClr val="000000">
                <a:alpha val="18000"/>
              </a:srgbClr>
            </a:outerShdw>
          </a:effectLst>
        </p:spPr>
        <p:txBody>
          <a:bodyPr/>
          <a:lstStyle/>
          <a:p>
            <a:endParaRPr lang="en-US"/>
          </a:p>
        </p:txBody>
      </p:sp>
      <p:sp>
        <p:nvSpPr>
          <p:cNvPr id="27" name="Text 25"/>
          <p:cNvSpPr txBox="1"/>
          <p:nvPr/>
        </p:nvSpPr>
        <p:spPr>
          <a:xfrm>
            <a:off x="6492240" y="4846320"/>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Bookman Old Style" pitchFamily="34" charset="0"/>
                <a:ea typeface="Bookman Old Style" pitchFamily="34" charset="-122"/>
                <a:cs typeface="Bookman Old Style" pitchFamily="34" charset="-120"/>
              </a:rPr>
              <a:t>6</a:t>
            </a:r>
            <a:endParaRPr lang="en-US" sz="2000" dirty="0"/>
          </a:p>
        </p:txBody>
      </p:sp>
      <p:sp>
        <p:nvSpPr>
          <p:cNvPr id="28" name="Text 26"/>
          <p:cNvSpPr txBox="1"/>
          <p:nvPr/>
        </p:nvSpPr>
        <p:spPr>
          <a:xfrm>
            <a:off x="7242048" y="4672584"/>
            <a:ext cx="4023360" cy="914400"/>
          </a:xfrm>
          <a:prstGeom prst="rect">
            <a:avLst/>
          </a:prstGeom>
          <a:noFill/>
          <a:ln/>
        </p:spPr>
        <p:txBody>
          <a:bodyPr wrap="square" lIns="0" tIns="0" rIns="0" bIns="0" rtlCol="0" anchor="ctr"/>
          <a:lstStyle/>
          <a:p>
            <a:pPr marL="0" indent="0">
              <a:lnSpc>
                <a:spcPct val="98000"/>
              </a:lnSpc>
              <a:buNone/>
            </a:pPr>
            <a:r>
              <a:rPr lang="en-US" b="1" dirty="0">
                <a:solidFill>
                  <a:srgbClr val="FFFFFF"/>
                </a:solidFill>
                <a:latin typeface="Calibri" pitchFamily="34" charset="0"/>
                <a:ea typeface="Calibri" pitchFamily="34" charset="-122"/>
                <a:cs typeface="Calibri" pitchFamily="34" charset="-120"/>
              </a:rPr>
              <a:t>Gathering Places, Recreation, and Public Life</a:t>
            </a:r>
            <a:endParaRPr lang="en-US" dirty="0"/>
          </a:p>
        </p:txBody>
      </p:sp>
      <p:sp>
        <p:nvSpPr>
          <p:cNvPr id="29" name="Text 27"/>
          <p:cNvSpPr txBox="1"/>
          <p:nvPr/>
        </p:nvSpPr>
        <p:spPr>
          <a:xfrm>
            <a:off x="502920" y="6419088"/>
            <a:ext cx="2743200" cy="274320"/>
          </a:xfrm>
          <a:prstGeom prst="rect">
            <a:avLst/>
          </a:prstGeom>
          <a:noFill/>
          <a:ln/>
        </p:spPr>
        <p:txBody>
          <a:bodyPr wrap="square" lIns="0" tIns="0" rIns="0" bIns="0" rtlCol="0" anchor="ctr"/>
          <a:lstStyle/>
          <a:p>
            <a:pPr marL="0" indent="0" algn="l">
              <a:buNone/>
            </a:pPr>
            <a:r>
              <a:rPr lang="en-US" sz="1050" b="1" kern="0" spc="100" dirty="0">
                <a:solidFill>
                  <a:srgbClr val="8A6F2E"/>
                </a:solidFill>
                <a:latin typeface="Bookman Old Style" pitchFamily="34" charset="0"/>
                <a:ea typeface="Bookman Old Style" pitchFamily="34" charset="-122"/>
                <a:cs typeface="Bookman Old Style" pitchFamily="34" charset="-120"/>
              </a:rPr>
              <a:t>EUPORA </a:t>
            </a:r>
            <a:r>
              <a:rPr lang="en-US" sz="1050" b="1" kern="0" spc="100" dirty="0">
                <a:solidFill>
                  <a:srgbClr val="303B39"/>
                </a:solidFill>
                <a:latin typeface="Bookman Old Style" pitchFamily="34" charset="0"/>
                <a:ea typeface="Bookman Old Style" pitchFamily="34" charset="-122"/>
                <a:cs typeface="Bookman Old Style" pitchFamily="34" charset="-120"/>
              </a:rPr>
              <a:t>2040</a:t>
            </a:r>
            <a:endParaRPr lang="en-US" sz="1050" dirty="0"/>
          </a:p>
        </p:txBody>
      </p:sp>
      <p:sp>
        <p:nvSpPr>
          <p:cNvPr id="30" name="Text 28"/>
          <p:cNvSpPr txBox="1"/>
          <p:nvPr/>
        </p:nvSpPr>
        <p:spPr>
          <a:xfrm>
            <a:off x="5486400" y="6419088"/>
            <a:ext cx="5852160" cy="274320"/>
          </a:xfrm>
          <a:prstGeom prst="rect">
            <a:avLst/>
          </a:prstGeom>
          <a:noFill/>
          <a:ln/>
        </p:spPr>
        <p:txBody>
          <a:bodyPr wrap="square" lIns="0" tIns="0" rIns="0" bIns="0" rtlCol="0" anchor="ctr"/>
          <a:lstStyle/>
          <a:p>
            <a:pPr marL="0" indent="0" algn="r">
              <a:buNone/>
            </a:pPr>
            <a:r>
              <a:rPr lang="en-US" sz="950" dirty="0">
                <a:solidFill>
                  <a:srgbClr val="6E7266"/>
                </a:solidFill>
                <a:latin typeface="Calibri" pitchFamily="34" charset="0"/>
                <a:ea typeface="Calibri" pitchFamily="34" charset="-122"/>
                <a:cs typeface="Calibri" pitchFamily="34" charset="-120"/>
              </a:rPr>
              <a:t>Comprehensive Plan  ·  Public Meeting  ·  Sept 24, 2026</a:t>
            </a:r>
            <a:endParaRPr lang="en-US" sz="9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822960" y="548640"/>
            <a:ext cx="658368" cy="658368"/>
          </a:xfrm>
          <a:prstGeom prst="ellipse">
            <a:avLst/>
          </a:prstGeom>
          <a:solidFill>
            <a:srgbClr val="B69C56"/>
          </a:solidFill>
          <a:ln/>
          <a:effectLst>
            <a:outerShdw blurRad="63500" dist="25400" dir="5400000" algn="bl" rotWithShape="0">
              <a:srgbClr val="000000">
                <a:alpha val="18000"/>
              </a:srgbClr>
            </a:outerShdw>
          </a:effectLst>
        </p:spPr>
        <p:txBody>
          <a:bodyPr/>
          <a:lstStyle/>
          <a:p>
            <a:endParaRPr lang="en-US"/>
          </a:p>
        </p:txBody>
      </p:sp>
      <p:sp>
        <p:nvSpPr>
          <p:cNvPr id="3" name="Text 1"/>
          <p:cNvSpPr txBox="1"/>
          <p:nvPr/>
        </p:nvSpPr>
        <p:spPr>
          <a:xfrm>
            <a:off x="822960" y="54864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Bookman Old Style" pitchFamily="34" charset="0"/>
                <a:ea typeface="Bookman Old Style" pitchFamily="34" charset="-122"/>
                <a:cs typeface="Bookman Old Style" pitchFamily="34" charset="-120"/>
              </a:rPr>
              <a:t>1</a:t>
            </a:r>
            <a:endParaRPr lang="en-US" sz="2400" dirty="0"/>
          </a:p>
        </p:txBody>
      </p:sp>
      <p:sp>
        <p:nvSpPr>
          <p:cNvPr id="4" name="Text 2"/>
          <p:cNvSpPr txBox="1"/>
          <p:nvPr/>
        </p:nvSpPr>
        <p:spPr>
          <a:xfrm>
            <a:off x="1664208" y="548640"/>
            <a:ext cx="5486400" cy="256032"/>
          </a:xfrm>
          <a:prstGeom prst="rect">
            <a:avLst/>
          </a:prstGeom>
          <a:noFill/>
          <a:ln/>
        </p:spPr>
        <p:txBody>
          <a:bodyPr wrap="square" lIns="0" tIns="0" rIns="0" bIns="0" rtlCol="0" anchor="ctr"/>
          <a:lstStyle/>
          <a:p>
            <a:pPr marL="0" indent="0">
              <a:buNone/>
            </a:pPr>
            <a:r>
              <a:rPr lang="en-US" sz="1100" b="1" kern="0" spc="220" dirty="0">
                <a:solidFill>
                  <a:srgbClr val="8A6F2E"/>
                </a:solidFill>
                <a:latin typeface="Calibri" pitchFamily="34" charset="0"/>
                <a:ea typeface="Calibri" pitchFamily="34" charset="-122"/>
                <a:cs typeface="Calibri" pitchFamily="34" charset="-120"/>
              </a:rPr>
              <a:t>STATION 1</a:t>
            </a:r>
            <a:endParaRPr lang="en-US" sz="1100" dirty="0"/>
          </a:p>
        </p:txBody>
      </p:sp>
      <p:sp>
        <p:nvSpPr>
          <p:cNvPr id="5" name="Text 3"/>
          <p:cNvSpPr txBox="1"/>
          <p:nvPr/>
        </p:nvSpPr>
        <p:spPr>
          <a:xfrm>
            <a:off x="1664208" y="786384"/>
            <a:ext cx="9692640" cy="731520"/>
          </a:xfrm>
          <a:prstGeom prst="rect">
            <a:avLst/>
          </a:prstGeom>
          <a:noFill/>
          <a:ln/>
        </p:spPr>
        <p:txBody>
          <a:bodyPr wrap="square" lIns="0" tIns="0" rIns="0" bIns="0" rtlCol="0" anchor="ctr"/>
          <a:lstStyle/>
          <a:p>
            <a:pPr marL="0" indent="0">
              <a:lnSpc>
                <a:spcPct val="96000"/>
              </a:lnSpc>
              <a:buNone/>
            </a:pPr>
            <a:r>
              <a:rPr lang="en-US" sz="2400" b="1" dirty="0">
                <a:solidFill>
                  <a:srgbClr val="303B39"/>
                </a:solidFill>
                <a:latin typeface="Bookman Old Style" pitchFamily="34" charset="0"/>
                <a:ea typeface="Bookman Old Style" pitchFamily="34" charset="-122"/>
                <a:cs typeface="Bookman Old Style" pitchFamily="34" charset="-120"/>
              </a:rPr>
              <a:t>Civic Trust, Belonging, &amp; Shared Leadership</a:t>
            </a:r>
            <a:endParaRPr lang="en-US" sz="2400" dirty="0"/>
          </a:p>
        </p:txBody>
      </p:sp>
      <p:sp>
        <p:nvSpPr>
          <p:cNvPr id="6" name="Text 4"/>
          <p:cNvSpPr txBox="1"/>
          <p:nvPr/>
        </p:nvSpPr>
        <p:spPr>
          <a:xfrm>
            <a:off x="1664208" y="1289485"/>
            <a:ext cx="10515600" cy="310896"/>
          </a:xfrm>
          <a:prstGeom prst="rect">
            <a:avLst/>
          </a:prstGeom>
          <a:noFill/>
          <a:ln/>
        </p:spPr>
        <p:txBody>
          <a:bodyPr wrap="square" lIns="0" tIns="0" rIns="0" bIns="0" rtlCol="0" anchor="ctr"/>
          <a:lstStyle/>
          <a:p>
            <a:pPr marL="0" indent="0">
              <a:buNone/>
            </a:pPr>
            <a:r>
              <a:rPr lang="en-US" sz="1600" b="1" dirty="0">
                <a:solidFill>
                  <a:srgbClr val="8A6F2E"/>
                </a:solidFill>
                <a:latin typeface="Calibri" pitchFamily="34" charset="0"/>
                <a:ea typeface="Calibri" pitchFamily="34" charset="-122"/>
                <a:cs typeface="Calibri" pitchFamily="34" charset="-120"/>
              </a:rPr>
              <a:t>Group Leaders:  </a:t>
            </a:r>
            <a:r>
              <a:rPr lang="en-US" sz="1600" i="1" dirty="0">
                <a:solidFill>
                  <a:srgbClr val="3D4239"/>
                </a:solidFill>
                <a:latin typeface="Calibri" pitchFamily="34" charset="0"/>
                <a:ea typeface="Calibri" pitchFamily="34" charset="-122"/>
                <a:cs typeface="Calibri" pitchFamily="34" charset="-120"/>
              </a:rPr>
              <a:t>Gina Brown, April McMullen, Doris Tanner</a:t>
            </a:r>
            <a:endParaRPr lang="en-US" sz="1600" dirty="0"/>
          </a:p>
        </p:txBody>
      </p:sp>
      <p:sp>
        <p:nvSpPr>
          <p:cNvPr id="7" name="Text 5"/>
          <p:cNvSpPr txBox="1"/>
          <p:nvPr/>
        </p:nvSpPr>
        <p:spPr>
          <a:xfrm>
            <a:off x="822960" y="1802445"/>
            <a:ext cx="5486400" cy="3899108"/>
          </a:xfrm>
          <a:prstGeom prst="rect">
            <a:avLst/>
          </a:prstGeom>
          <a:noFill/>
          <a:ln/>
        </p:spPr>
        <p:txBody>
          <a:bodyPr wrap="square" lIns="0" tIns="0" rIns="0" bIns="0" rtlCol="0" anchor="t"/>
          <a:lstStyle/>
          <a:p>
            <a:pPr marL="0" indent="0">
              <a:lnSpc>
                <a:spcPct val="104000"/>
              </a:lnSpc>
              <a:spcAft>
                <a:spcPts val="600"/>
              </a:spcAft>
              <a:buNone/>
            </a:pPr>
            <a:r>
              <a:rPr lang="en-US" sz="2200" dirty="0">
                <a:solidFill>
                  <a:srgbClr val="3D4239"/>
                </a:solidFill>
                <a:latin typeface="Calibri" pitchFamily="34" charset="0"/>
                <a:ea typeface="Calibri" pitchFamily="34" charset="-122"/>
                <a:cs typeface="Calibri" pitchFamily="34" charset="-120"/>
              </a:rPr>
              <a:t>Participants emphasized that trust grows through respectful, responsive, accountable leadership — and through making sure people across differences of race, class, disability, and background feel welcomed and heard. The group also discussed recognizing and drawing upon the talents of people already connected to Eupora. Possible early steps include creating a community volunteer registry and an inventory of churches, civic organizations, and groups that need volunteers.</a:t>
            </a:r>
            <a:endParaRPr lang="en-US" sz="2200" dirty="0"/>
          </a:p>
        </p:txBody>
      </p:sp>
      <p:sp>
        <p:nvSpPr>
          <p:cNvPr id="8" name="Shape 6"/>
          <p:cNvSpPr/>
          <p:nvPr/>
        </p:nvSpPr>
        <p:spPr>
          <a:xfrm>
            <a:off x="6537960" y="2011680"/>
            <a:ext cx="4818888" cy="2340864"/>
          </a:xfrm>
          <a:prstGeom prst="roundRect">
            <a:avLst>
              <a:gd name="adj" fmla="val 2000"/>
            </a:avLst>
          </a:prstGeom>
          <a:solidFill>
            <a:srgbClr val="F4F2EB"/>
          </a:solidFill>
          <a:ln/>
        </p:spPr>
        <p:txBody>
          <a:bodyPr/>
          <a:lstStyle/>
          <a:p>
            <a:endParaRPr lang="en-US"/>
          </a:p>
        </p:txBody>
      </p:sp>
      <p:sp>
        <p:nvSpPr>
          <p:cNvPr id="9" name="Text 7"/>
          <p:cNvSpPr txBox="1"/>
          <p:nvPr/>
        </p:nvSpPr>
        <p:spPr>
          <a:xfrm>
            <a:off x="6812280" y="2212848"/>
            <a:ext cx="4270248" cy="292608"/>
          </a:xfrm>
          <a:prstGeom prst="rect">
            <a:avLst/>
          </a:prstGeom>
          <a:noFill/>
          <a:ln/>
        </p:spPr>
        <p:txBody>
          <a:bodyPr wrap="square" lIns="0" tIns="0" rIns="0" bIns="0" rtlCol="0" anchor="ctr"/>
          <a:lstStyle/>
          <a:p>
            <a:pPr marL="0" indent="0">
              <a:buNone/>
            </a:pPr>
            <a:r>
              <a:rPr lang="en-US" b="1" kern="0" spc="160" dirty="0">
                <a:solidFill>
                  <a:srgbClr val="8A6F2E"/>
                </a:solidFill>
                <a:latin typeface="Calibri" pitchFamily="34" charset="0"/>
                <a:ea typeface="Calibri" pitchFamily="34" charset="-122"/>
                <a:cs typeface="Calibri" pitchFamily="34" charset="-120"/>
              </a:rPr>
              <a:t>POSSIBLE IMMEDIATE NEXT STEPS</a:t>
            </a:r>
            <a:endParaRPr lang="en-US" dirty="0"/>
          </a:p>
        </p:txBody>
      </p:sp>
      <p:sp>
        <p:nvSpPr>
          <p:cNvPr id="10" name="Text 8"/>
          <p:cNvSpPr txBox="1"/>
          <p:nvPr/>
        </p:nvSpPr>
        <p:spPr>
          <a:xfrm>
            <a:off x="6830568" y="2578608"/>
            <a:ext cx="4251960" cy="1773936"/>
          </a:xfrm>
          <a:prstGeom prst="rect">
            <a:avLst/>
          </a:prstGeom>
          <a:noFill/>
          <a:ln/>
        </p:spPr>
        <p:txBody>
          <a:bodyPr wrap="square" lIns="0" tIns="0" rIns="0" bIns="0" rtlCol="0" anchor="t"/>
          <a:lstStyle/>
          <a:p>
            <a:pPr marL="177800" indent="-177800">
              <a:lnSpc>
                <a:spcPct val="98000"/>
              </a:lnSpc>
              <a:spcAft>
                <a:spcPts val="500"/>
              </a:spcAft>
              <a:buSzPct val="100000"/>
              <a:buChar char="•"/>
            </a:pPr>
            <a:r>
              <a:rPr lang="en-US" dirty="0">
                <a:solidFill>
                  <a:srgbClr val="3D4239"/>
                </a:solidFill>
                <a:latin typeface="Calibri" pitchFamily="34" charset="0"/>
                <a:ea typeface="Calibri" pitchFamily="34" charset="-122"/>
                <a:cs typeface="Calibri" pitchFamily="34" charset="-120"/>
              </a:rPr>
              <a:t>Create an organizational list of civic groups, churches, etc. who may need volunteers.</a:t>
            </a:r>
            <a:endParaRPr lang="en-US" dirty="0"/>
          </a:p>
          <a:p>
            <a:pPr marL="177800" indent="-177800">
              <a:lnSpc>
                <a:spcPct val="98000"/>
              </a:lnSpc>
              <a:spcAft>
                <a:spcPts val="500"/>
              </a:spcAft>
              <a:buSzPct val="100000"/>
              <a:buChar char="•"/>
            </a:pPr>
            <a:r>
              <a:rPr lang="en-US" dirty="0">
                <a:solidFill>
                  <a:srgbClr val="3D4239"/>
                </a:solidFill>
                <a:latin typeface="Calibri" pitchFamily="34" charset="0"/>
                <a:ea typeface="Calibri" pitchFamily="34" charset="-122"/>
                <a:cs typeface="Calibri" pitchFamily="34" charset="-120"/>
              </a:rPr>
              <a:t>Create a volunteer registry (perhaps a Google Form, possibly with CheddarUp: cheddarup.com).</a:t>
            </a:r>
            <a:endParaRPr lang="en-US" dirty="0"/>
          </a:p>
        </p:txBody>
      </p:sp>
      <p:sp>
        <p:nvSpPr>
          <p:cNvPr id="11" name="Text 9"/>
          <p:cNvSpPr txBox="1"/>
          <p:nvPr/>
        </p:nvSpPr>
        <p:spPr>
          <a:xfrm>
            <a:off x="838200" y="5900211"/>
            <a:ext cx="10515600" cy="402336"/>
          </a:xfrm>
          <a:prstGeom prst="rect">
            <a:avLst/>
          </a:prstGeom>
          <a:noFill/>
          <a:ln/>
        </p:spPr>
        <p:txBody>
          <a:bodyPr wrap="square" lIns="0" tIns="0" rIns="0" bIns="0" rtlCol="0" anchor="ctr"/>
          <a:lstStyle/>
          <a:p>
            <a:pPr marL="0" indent="0">
              <a:lnSpc>
                <a:spcPct val="95000"/>
              </a:lnSpc>
              <a:buNone/>
            </a:pPr>
            <a:r>
              <a:rPr lang="en-US" sz="1600" b="1" dirty="0">
                <a:solidFill>
                  <a:srgbClr val="303B39"/>
                </a:solidFill>
                <a:latin typeface="Calibri" pitchFamily="34" charset="0"/>
                <a:ea typeface="Calibri" pitchFamily="34" charset="-122"/>
                <a:cs typeface="Calibri" pitchFamily="34" charset="-120"/>
              </a:rPr>
              <a:t>Station Information   </a:t>
            </a:r>
            <a:r>
              <a:rPr lang="en-US" sz="1600" i="1" dirty="0">
                <a:solidFill>
                  <a:srgbClr val="6E7266"/>
                </a:solidFill>
                <a:latin typeface="Calibri" pitchFamily="34" charset="0"/>
                <a:ea typeface="Calibri" pitchFamily="34" charset="-122"/>
                <a:cs typeface="Calibri" pitchFamily="34" charset="-120"/>
              </a:rPr>
              <a:t>An initial list of civic organizations — contact information and mission statements, where known</a:t>
            </a:r>
            <a:r>
              <a:rPr lang="en-US" sz="1000" i="1" dirty="0">
                <a:solidFill>
                  <a:srgbClr val="6E7266"/>
                </a:solidFill>
                <a:latin typeface="Calibri" pitchFamily="34" charset="0"/>
                <a:ea typeface="Calibri" pitchFamily="34" charset="-122"/>
                <a:cs typeface="Calibri" pitchFamily="34" charset="-120"/>
              </a:rPr>
              <a:t>.</a:t>
            </a:r>
            <a:endParaRPr lang="en-US" sz="1000" dirty="0"/>
          </a:p>
        </p:txBody>
      </p:sp>
      <p:sp>
        <p:nvSpPr>
          <p:cNvPr id="12" name="Text 10"/>
          <p:cNvSpPr txBox="1"/>
          <p:nvPr/>
        </p:nvSpPr>
        <p:spPr>
          <a:xfrm>
            <a:off x="502920" y="6419088"/>
            <a:ext cx="2743200" cy="274320"/>
          </a:xfrm>
          <a:prstGeom prst="rect">
            <a:avLst/>
          </a:prstGeom>
          <a:noFill/>
          <a:ln/>
        </p:spPr>
        <p:txBody>
          <a:bodyPr wrap="square" lIns="0" tIns="0" rIns="0" bIns="0" rtlCol="0" anchor="ctr"/>
          <a:lstStyle/>
          <a:p>
            <a:pPr marL="0" indent="0" algn="l">
              <a:buNone/>
            </a:pPr>
            <a:r>
              <a:rPr lang="en-US" sz="1050" b="1" kern="0" spc="100" dirty="0">
                <a:solidFill>
                  <a:srgbClr val="8A6F2E"/>
                </a:solidFill>
                <a:latin typeface="Bookman Old Style" pitchFamily="34" charset="0"/>
                <a:ea typeface="Bookman Old Style" pitchFamily="34" charset="-122"/>
                <a:cs typeface="Bookman Old Style" pitchFamily="34" charset="-120"/>
              </a:rPr>
              <a:t>EUPORA </a:t>
            </a:r>
            <a:r>
              <a:rPr lang="en-US" sz="1050" b="1" kern="0" spc="100" dirty="0">
                <a:solidFill>
                  <a:srgbClr val="303B39"/>
                </a:solidFill>
                <a:latin typeface="Bookman Old Style" pitchFamily="34" charset="0"/>
                <a:ea typeface="Bookman Old Style" pitchFamily="34" charset="-122"/>
                <a:cs typeface="Bookman Old Style" pitchFamily="34" charset="-120"/>
              </a:rPr>
              <a:t>2040</a:t>
            </a:r>
            <a:endParaRPr lang="en-US" sz="1050" dirty="0"/>
          </a:p>
        </p:txBody>
      </p:sp>
      <p:sp>
        <p:nvSpPr>
          <p:cNvPr id="13" name="Text 11"/>
          <p:cNvSpPr txBox="1"/>
          <p:nvPr/>
        </p:nvSpPr>
        <p:spPr>
          <a:xfrm>
            <a:off x="5486400" y="6419088"/>
            <a:ext cx="5852160" cy="274320"/>
          </a:xfrm>
          <a:prstGeom prst="rect">
            <a:avLst/>
          </a:prstGeom>
          <a:noFill/>
          <a:ln/>
        </p:spPr>
        <p:txBody>
          <a:bodyPr wrap="square" lIns="0" tIns="0" rIns="0" bIns="0" rtlCol="0" anchor="ctr"/>
          <a:lstStyle/>
          <a:p>
            <a:pPr marL="0" indent="0" algn="r">
              <a:buNone/>
            </a:pPr>
            <a:r>
              <a:rPr lang="en-US" sz="950" dirty="0">
                <a:solidFill>
                  <a:srgbClr val="6E7266"/>
                </a:solidFill>
                <a:latin typeface="Calibri" pitchFamily="34" charset="0"/>
                <a:ea typeface="Calibri" pitchFamily="34" charset="-122"/>
                <a:cs typeface="Calibri" pitchFamily="34" charset="-120"/>
              </a:rPr>
              <a:t>Comprehensive Plan  ·  Public Meeting  ·  Sept 24, 2026</a:t>
            </a:r>
            <a:endParaRPr lang="en-US" sz="9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822960" y="548640"/>
            <a:ext cx="658368" cy="658368"/>
          </a:xfrm>
          <a:prstGeom prst="ellipse">
            <a:avLst/>
          </a:prstGeom>
          <a:solidFill>
            <a:srgbClr val="B69C56"/>
          </a:solidFill>
          <a:ln/>
          <a:effectLst>
            <a:outerShdw blurRad="63500" dist="25400" dir="5400000" algn="bl" rotWithShape="0">
              <a:srgbClr val="000000">
                <a:alpha val="18000"/>
              </a:srgbClr>
            </a:outerShdw>
          </a:effectLst>
        </p:spPr>
        <p:txBody>
          <a:bodyPr/>
          <a:lstStyle/>
          <a:p>
            <a:endParaRPr lang="en-US"/>
          </a:p>
        </p:txBody>
      </p:sp>
      <p:sp>
        <p:nvSpPr>
          <p:cNvPr id="3" name="Text 1"/>
          <p:cNvSpPr txBox="1"/>
          <p:nvPr/>
        </p:nvSpPr>
        <p:spPr>
          <a:xfrm>
            <a:off x="822960" y="54864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Bookman Old Style" pitchFamily="34" charset="0"/>
                <a:ea typeface="Bookman Old Style" pitchFamily="34" charset="-122"/>
                <a:cs typeface="Bookman Old Style" pitchFamily="34" charset="-120"/>
              </a:rPr>
              <a:t>2</a:t>
            </a:r>
            <a:endParaRPr lang="en-US" sz="2400" dirty="0"/>
          </a:p>
        </p:txBody>
      </p:sp>
      <p:sp>
        <p:nvSpPr>
          <p:cNvPr id="4" name="Text 2"/>
          <p:cNvSpPr txBox="1"/>
          <p:nvPr/>
        </p:nvSpPr>
        <p:spPr>
          <a:xfrm>
            <a:off x="1664208" y="548640"/>
            <a:ext cx="5486400" cy="256032"/>
          </a:xfrm>
          <a:prstGeom prst="rect">
            <a:avLst/>
          </a:prstGeom>
          <a:noFill/>
          <a:ln/>
        </p:spPr>
        <p:txBody>
          <a:bodyPr wrap="square" lIns="0" tIns="0" rIns="0" bIns="0" rtlCol="0" anchor="ctr"/>
          <a:lstStyle/>
          <a:p>
            <a:pPr marL="0" indent="0">
              <a:buNone/>
            </a:pPr>
            <a:r>
              <a:rPr lang="en-US" sz="1100" b="1" kern="0" spc="220" dirty="0">
                <a:solidFill>
                  <a:srgbClr val="8A6F2E"/>
                </a:solidFill>
                <a:latin typeface="Calibri" pitchFamily="34" charset="0"/>
                <a:ea typeface="Calibri" pitchFamily="34" charset="-122"/>
                <a:cs typeface="Calibri" pitchFamily="34" charset="-120"/>
              </a:rPr>
              <a:t>STATION 2</a:t>
            </a:r>
            <a:endParaRPr lang="en-US" sz="1100" dirty="0"/>
          </a:p>
        </p:txBody>
      </p:sp>
      <p:sp>
        <p:nvSpPr>
          <p:cNvPr id="5" name="Text 3"/>
          <p:cNvSpPr txBox="1"/>
          <p:nvPr/>
        </p:nvSpPr>
        <p:spPr>
          <a:xfrm>
            <a:off x="1664208" y="786384"/>
            <a:ext cx="9692640" cy="731520"/>
          </a:xfrm>
          <a:prstGeom prst="rect">
            <a:avLst/>
          </a:prstGeom>
          <a:noFill/>
          <a:ln/>
        </p:spPr>
        <p:txBody>
          <a:bodyPr wrap="square" lIns="0" tIns="0" rIns="0" bIns="0" rtlCol="0" anchor="ctr"/>
          <a:lstStyle/>
          <a:p>
            <a:pPr marL="0" indent="0">
              <a:lnSpc>
                <a:spcPct val="96000"/>
              </a:lnSpc>
              <a:buNone/>
            </a:pPr>
            <a:r>
              <a:rPr lang="en-US" sz="2500" b="1" dirty="0">
                <a:solidFill>
                  <a:srgbClr val="303B39"/>
                </a:solidFill>
                <a:latin typeface="Bookman Old Style" pitchFamily="34" charset="0"/>
                <a:ea typeface="Bookman Old Style" pitchFamily="34" charset="-122"/>
                <a:cs typeface="Bookman Old Style" pitchFamily="34" charset="-120"/>
              </a:rPr>
              <a:t>Accessibility, Mobility, &amp; Welcome</a:t>
            </a:r>
            <a:endParaRPr lang="en-US" sz="2500" dirty="0"/>
          </a:p>
        </p:txBody>
      </p:sp>
      <p:sp>
        <p:nvSpPr>
          <p:cNvPr id="6" name="Text 4"/>
          <p:cNvSpPr txBox="1"/>
          <p:nvPr/>
        </p:nvSpPr>
        <p:spPr>
          <a:xfrm>
            <a:off x="1664208" y="1348472"/>
            <a:ext cx="10515600" cy="310896"/>
          </a:xfrm>
          <a:prstGeom prst="rect">
            <a:avLst/>
          </a:prstGeom>
          <a:noFill/>
          <a:ln/>
        </p:spPr>
        <p:txBody>
          <a:bodyPr wrap="square" lIns="0" tIns="0" rIns="0" bIns="0" rtlCol="0" anchor="ctr"/>
          <a:lstStyle/>
          <a:p>
            <a:pPr marL="0" indent="0">
              <a:buNone/>
            </a:pPr>
            <a:r>
              <a:rPr lang="en-US" sz="1600" b="1" dirty="0">
                <a:solidFill>
                  <a:srgbClr val="8A6F2E"/>
                </a:solidFill>
                <a:latin typeface="Calibri" pitchFamily="34" charset="0"/>
                <a:ea typeface="Calibri" pitchFamily="34" charset="-122"/>
                <a:cs typeface="Calibri" pitchFamily="34" charset="-120"/>
              </a:rPr>
              <a:t>Group Leaders:  </a:t>
            </a:r>
            <a:r>
              <a:rPr lang="en-US" sz="1600" i="1" dirty="0">
                <a:solidFill>
                  <a:srgbClr val="3D4239"/>
                </a:solidFill>
                <a:latin typeface="Calibri" pitchFamily="34" charset="0"/>
                <a:ea typeface="Calibri" pitchFamily="34" charset="-122"/>
                <a:cs typeface="Calibri" pitchFamily="34" charset="-120"/>
              </a:rPr>
              <a:t>Hays Burchfield, Cord Crenshaw, Susan Glisson</a:t>
            </a:r>
            <a:endParaRPr lang="en-US" sz="1600" dirty="0"/>
          </a:p>
        </p:txBody>
      </p:sp>
      <p:sp>
        <p:nvSpPr>
          <p:cNvPr id="7" name="Text 5"/>
          <p:cNvSpPr txBox="1"/>
          <p:nvPr/>
        </p:nvSpPr>
        <p:spPr>
          <a:xfrm>
            <a:off x="957430" y="1755648"/>
            <a:ext cx="4950311" cy="4127529"/>
          </a:xfrm>
          <a:prstGeom prst="rect">
            <a:avLst/>
          </a:prstGeom>
          <a:noFill/>
          <a:ln/>
        </p:spPr>
        <p:txBody>
          <a:bodyPr wrap="square" lIns="0" tIns="0" rIns="0" bIns="0" rtlCol="0" anchor="t"/>
          <a:lstStyle/>
          <a:p>
            <a:pPr marL="0" indent="0">
              <a:lnSpc>
                <a:spcPct val="104000"/>
              </a:lnSpc>
              <a:spcAft>
                <a:spcPts val="600"/>
              </a:spcAft>
              <a:buNone/>
            </a:pPr>
            <a:r>
              <a:rPr lang="en-US" sz="2200" dirty="0">
                <a:solidFill>
                  <a:srgbClr val="3D4239"/>
                </a:solidFill>
                <a:latin typeface="Calibri" pitchFamily="34" charset="0"/>
                <a:ea typeface="Calibri" pitchFamily="34" charset="-122"/>
                <a:cs typeface="Calibri" pitchFamily="34" charset="-120"/>
              </a:rPr>
              <a:t>This group focused on making Eupora easier and more enjoyable to navigate for everyone. Ideas included better ADA access, safer pedestrian crossings, improved steps and ramps, more public seating, stronger connections between schools, parks, downtown, and White's Creek Lake, and more art and beautification. Early ideas include an accessibility/ADA audit and a survey to better understand transportation needs.</a:t>
            </a:r>
            <a:endParaRPr lang="en-US" sz="2200" dirty="0"/>
          </a:p>
        </p:txBody>
      </p:sp>
      <p:sp>
        <p:nvSpPr>
          <p:cNvPr id="8" name="Shape 6"/>
          <p:cNvSpPr/>
          <p:nvPr/>
        </p:nvSpPr>
        <p:spPr>
          <a:xfrm>
            <a:off x="6537960" y="2011680"/>
            <a:ext cx="4818888" cy="2712720"/>
          </a:xfrm>
          <a:prstGeom prst="roundRect">
            <a:avLst>
              <a:gd name="adj" fmla="val 2000"/>
            </a:avLst>
          </a:prstGeom>
          <a:solidFill>
            <a:srgbClr val="F4F2EB"/>
          </a:solidFill>
          <a:ln/>
        </p:spPr>
        <p:txBody>
          <a:bodyPr/>
          <a:lstStyle/>
          <a:p>
            <a:endParaRPr lang="en-US"/>
          </a:p>
        </p:txBody>
      </p:sp>
      <p:sp>
        <p:nvSpPr>
          <p:cNvPr id="9" name="Text 7"/>
          <p:cNvSpPr txBox="1"/>
          <p:nvPr/>
        </p:nvSpPr>
        <p:spPr>
          <a:xfrm>
            <a:off x="6812280" y="2212848"/>
            <a:ext cx="4270248" cy="292608"/>
          </a:xfrm>
          <a:prstGeom prst="rect">
            <a:avLst/>
          </a:prstGeom>
          <a:noFill/>
          <a:ln/>
        </p:spPr>
        <p:txBody>
          <a:bodyPr wrap="square" lIns="0" tIns="0" rIns="0" bIns="0" rtlCol="0" anchor="ctr"/>
          <a:lstStyle/>
          <a:p>
            <a:pPr marL="0" indent="0">
              <a:buNone/>
            </a:pPr>
            <a:r>
              <a:rPr lang="en-US" b="1" kern="0" spc="160" dirty="0">
                <a:solidFill>
                  <a:srgbClr val="8A6F2E"/>
                </a:solidFill>
                <a:latin typeface="Calibri" pitchFamily="34" charset="0"/>
                <a:ea typeface="Calibri" pitchFamily="34" charset="-122"/>
                <a:cs typeface="Calibri" pitchFamily="34" charset="-120"/>
              </a:rPr>
              <a:t>POSSIBLE IMMEDIATE NEXT STEPS</a:t>
            </a:r>
            <a:endParaRPr lang="en-US" dirty="0"/>
          </a:p>
        </p:txBody>
      </p:sp>
      <p:sp>
        <p:nvSpPr>
          <p:cNvPr id="10" name="Text 8"/>
          <p:cNvSpPr txBox="1"/>
          <p:nvPr/>
        </p:nvSpPr>
        <p:spPr>
          <a:xfrm>
            <a:off x="6830568" y="2578608"/>
            <a:ext cx="4251960" cy="2083039"/>
          </a:xfrm>
          <a:prstGeom prst="rect">
            <a:avLst/>
          </a:prstGeom>
          <a:noFill/>
          <a:ln/>
        </p:spPr>
        <p:txBody>
          <a:bodyPr wrap="square" lIns="0" tIns="0" rIns="0" bIns="0" rtlCol="0" anchor="t"/>
          <a:lstStyle/>
          <a:p>
            <a:pPr marL="177800" indent="-177800">
              <a:lnSpc>
                <a:spcPct val="98000"/>
              </a:lnSpc>
              <a:spcAft>
                <a:spcPts val="500"/>
              </a:spcAft>
              <a:buSzPct val="100000"/>
              <a:buChar char="•"/>
            </a:pPr>
            <a:r>
              <a:rPr lang="en-US" dirty="0">
                <a:solidFill>
                  <a:srgbClr val="3D4239"/>
                </a:solidFill>
                <a:latin typeface="Calibri" pitchFamily="34" charset="0"/>
                <a:ea typeface="Calibri" pitchFamily="34" charset="-122"/>
                <a:cs typeface="Calibri" pitchFamily="34" charset="-120"/>
              </a:rPr>
              <a:t>An audit of accessibility that prioritizes ADA compliance (drawing on what BSA staff may know about compliance standards).</a:t>
            </a:r>
            <a:endParaRPr lang="en-US" dirty="0"/>
          </a:p>
          <a:p>
            <a:pPr marL="177800" indent="-177800">
              <a:lnSpc>
                <a:spcPct val="98000"/>
              </a:lnSpc>
              <a:spcAft>
                <a:spcPts val="500"/>
              </a:spcAft>
              <a:buSzPct val="100000"/>
              <a:buChar char="•"/>
            </a:pPr>
            <a:r>
              <a:rPr lang="en-US" dirty="0">
                <a:solidFill>
                  <a:srgbClr val="3D4239"/>
                </a:solidFill>
                <a:latin typeface="Calibri" pitchFamily="34" charset="0"/>
                <a:ea typeface="Calibri" pitchFamily="34" charset="-122"/>
                <a:cs typeface="Calibri" pitchFamily="34" charset="-120"/>
              </a:rPr>
              <a:t>Create a survey on transportation needs — rides to Starkville for shopping and doctors' appointments, and other local needs.</a:t>
            </a:r>
            <a:endParaRPr lang="en-US" dirty="0"/>
          </a:p>
        </p:txBody>
      </p:sp>
      <p:sp>
        <p:nvSpPr>
          <p:cNvPr id="11" name="Text 9"/>
          <p:cNvSpPr txBox="1"/>
          <p:nvPr/>
        </p:nvSpPr>
        <p:spPr>
          <a:xfrm>
            <a:off x="841248" y="5880847"/>
            <a:ext cx="10515600" cy="475488"/>
          </a:xfrm>
          <a:prstGeom prst="rect">
            <a:avLst/>
          </a:prstGeom>
          <a:noFill/>
          <a:ln/>
        </p:spPr>
        <p:txBody>
          <a:bodyPr wrap="square" lIns="0" tIns="0" rIns="0" bIns="0" rtlCol="0" anchor="ctr"/>
          <a:lstStyle/>
          <a:p>
            <a:pPr>
              <a:lnSpc>
                <a:spcPct val="95000"/>
              </a:lnSpc>
            </a:pPr>
            <a:r>
              <a:rPr lang="en-US" sz="1600" b="1" dirty="0">
                <a:solidFill>
                  <a:srgbClr val="303B39"/>
                </a:solidFill>
                <a:ea typeface="Calibri" pitchFamily="34" charset="-122"/>
                <a:cs typeface="Calibri" pitchFamily="34" charset="-120"/>
              </a:rPr>
              <a:t>Station Information:   </a:t>
            </a:r>
            <a:r>
              <a:rPr lang="en-US" sz="1600" i="1" dirty="0"/>
              <a:t>A map of Eupora on which to place pink dots to identify possible ADA hotspots, and green dots to identify good examples of accessibility/ADA compliance</a:t>
            </a:r>
            <a:r>
              <a:rPr lang="en-US" sz="1400" i="1" dirty="0"/>
              <a:t>.</a:t>
            </a:r>
          </a:p>
          <a:p>
            <a:pPr marL="0" indent="0">
              <a:lnSpc>
                <a:spcPct val="95000"/>
              </a:lnSpc>
              <a:buNone/>
            </a:pPr>
            <a:r>
              <a:rPr lang="en-US" sz="1000" i="1" dirty="0">
                <a:solidFill>
                  <a:srgbClr val="6E7266"/>
                </a:solidFill>
                <a:latin typeface="Calibri" pitchFamily="34" charset="0"/>
                <a:ea typeface="Calibri" pitchFamily="34" charset="-122"/>
                <a:cs typeface="Calibri" pitchFamily="34" charset="-120"/>
              </a:rPr>
              <a:t>.</a:t>
            </a:r>
            <a:endParaRPr lang="en-US" sz="1000" dirty="0"/>
          </a:p>
        </p:txBody>
      </p:sp>
      <p:sp>
        <p:nvSpPr>
          <p:cNvPr id="12" name="Text 10"/>
          <p:cNvSpPr txBox="1"/>
          <p:nvPr/>
        </p:nvSpPr>
        <p:spPr>
          <a:xfrm>
            <a:off x="502920" y="6419088"/>
            <a:ext cx="2743200" cy="274320"/>
          </a:xfrm>
          <a:prstGeom prst="rect">
            <a:avLst/>
          </a:prstGeom>
          <a:noFill/>
          <a:ln/>
        </p:spPr>
        <p:txBody>
          <a:bodyPr wrap="square" lIns="0" tIns="0" rIns="0" bIns="0" rtlCol="0" anchor="ctr"/>
          <a:lstStyle/>
          <a:p>
            <a:pPr marL="0" indent="0" algn="l">
              <a:buNone/>
            </a:pPr>
            <a:r>
              <a:rPr lang="en-US" sz="1050" b="1" kern="0" spc="100" dirty="0">
                <a:solidFill>
                  <a:srgbClr val="8A6F2E"/>
                </a:solidFill>
                <a:latin typeface="Bookman Old Style" pitchFamily="34" charset="0"/>
                <a:ea typeface="Bookman Old Style" pitchFamily="34" charset="-122"/>
                <a:cs typeface="Bookman Old Style" pitchFamily="34" charset="-120"/>
              </a:rPr>
              <a:t>EUPORA </a:t>
            </a:r>
            <a:r>
              <a:rPr lang="en-US" sz="1050" b="1" kern="0" spc="100" dirty="0">
                <a:solidFill>
                  <a:srgbClr val="303B39"/>
                </a:solidFill>
                <a:latin typeface="Bookman Old Style" pitchFamily="34" charset="0"/>
                <a:ea typeface="Bookman Old Style" pitchFamily="34" charset="-122"/>
                <a:cs typeface="Bookman Old Style" pitchFamily="34" charset="-120"/>
              </a:rPr>
              <a:t>2040</a:t>
            </a:r>
            <a:endParaRPr lang="en-US" sz="1050" dirty="0"/>
          </a:p>
        </p:txBody>
      </p:sp>
      <p:sp>
        <p:nvSpPr>
          <p:cNvPr id="13" name="Text 11"/>
          <p:cNvSpPr txBox="1"/>
          <p:nvPr/>
        </p:nvSpPr>
        <p:spPr>
          <a:xfrm>
            <a:off x="5486400" y="6419088"/>
            <a:ext cx="5852160" cy="274320"/>
          </a:xfrm>
          <a:prstGeom prst="rect">
            <a:avLst/>
          </a:prstGeom>
          <a:noFill/>
          <a:ln/>
        </p:spPr>
        <p:txBody>
          <a:bodyPr wrap="square" lIns="0" tIns="0" rIns="0" bIns="0" rtlCol="0" anchor="ctr"/>
          <a:lstStyle/>
          <a:p>
            <a:pPr marL="0" indent="0" algn="r">
              <a:buNone/>
            </a:pPr>
            <a:r>
              <a:rPr lang="en-US" sz="950" dirty="0">
                <a:solidFill>
                  <a:srgbClr val="6E7266"/>
                </a:solidFill>
                <a:latin typeface="Calibri" pitchFamily="34" charset="0"/>
                <a:ea typeface="Calibri" pitchFamily="34" charset="-122"/>
                <a:cs typeface="Calibri" pitchFamily="34" charset="-120"/>
              </a:rPr>
              <a:t>Comprehensive Plan  ·  Public Meeting  ·  Sept 24, 2026</a:t>
            </a:r>
            <a:endParaRPr lang="en-US" sz="9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822960" y="548640"/>
            <a:ext cx="658368" cy="658368"/>
          </a:xfrm>
          <a:prstGeom prst="ellipse">
            <a:avLst/>
          </a:prstGeom>
          <a:solidFill>
            <a:srgbClr val="B69C56"/>
          </a:solidFill>
          <a:ln/>
          <a:effectLst>
            <a:outerShdw blurRad="63500" dist="25400" dir="5400000" algn="bl" rotWithShape="0">
              <a:srgbClr val="000000">
                <a:alpha val="18000"/>
              </a:srgbClr>
            </a:outerShdw>
          </a:effectLst>
        </p:spPr>
        <p:txBody>
          <a:bodyPr/>
          <a:lstStyle/>
          <a:p>
            <a:endParaRPr lang="en-US"/>
          </a:p>
        </p:txBody>
      </p:sp>
      <p:sp>
        <p:nvSpPr>
          <p:cNvPr id="3" name="Text 1"/>
          <p:cNvSpPr txBox="1"/>
          <p:nvPr/>
        </p:nvSpPr>
        <p:spPr>
          <a:xfrm>
            <a:off x="822960" y="54864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Bookman Old Style" pitchFamily="34" charset="0"/>
                <a:ea typeface="Bookman Old Style" pitchFamily="34" charset="-122"/>
                <a:cs typeface="Bookman Old Style" pitchFamily="34" charset="-120"/>
              </a:rPr>
              <a:t>3</a:t>
            </a:r>
            <a:endParaRPr lang="en-US" sz="2400" dirty="0"/>
          </a:p>
        </p:txBody>
      </p:sp>
      <p:sp>
        <p:nvSpPr>
          <p:cNvPr id="4" name="Text 2"/>
          <p:cNvSpPr txBox="1"/>
          <p:nvPr/>
        </p:nvSpPr>
        <p:spPr>
          <a:xfrm>
            <a:off x="1664208" y="548640"/>
            <a:ext cx="5486400" cy="256032"/>
          </a:xfrm>
          <a:prstGeom prst="rect">
            <a:avLst/>
          </a:prstGeom>
          <a:noFill/>
          <a:ln/>
        </p:spPr>
        <p:txBody>
          <a:bodyPr wrap="square" lIns="0" tIns="0" rIns="0" bIns="0" rtlCol="0" anchor="ctr"/>
          <a:lstStyle/>
          <a:p>
            <a:pPr marL="0" indent="0">
              <a:buNone/>
            </a:pPr>
            <a:r>
              <a:rPr lang="en-US" sz="1100" b="1" kern="0" spc="220" dirty="0">
                <a:solidFill>
                  <a:srgbClr val="8A6F2E"/>
                </a:solidFill>
                <a:latin typeface="Calibri" pitchFamily="34" charset="0"/>
                <a:ea typeface="Calibri" pitchFamily="34" charset="-122"/>
                <a:cs typeface="Calibri" pitchFamily="34" charset="-120"/>
              </a:rPr>
              <a:t>STATION 3</a:t>
            </a:r>
            <a:endParaRPr lang="en-US" sz="1100" dirty="0"/>
          </a:p>
        </p:txBody>
      </p:sp>
      <p:sp>
        <p:nvSpPr>
          <p:cNvPr id="5" name="Text 3"/>
          <p:cNvSpPr txBox="1"/>
          <p:nvPr/>
        </p:nvSpPr>
        <p:spPr>
          <a:xfrm>
            <a:off x="1664208" y="786384"/>
            <a:ext cx="9692640" cy="731520"/>
          </a:xfrm>
          <a:prstGeom prst="rect">
            <a:avLst/>
          </a:prstGeom>
          <a:noFill/>
          <a:ln/>
        </p:spPr>
        <p:txBody>
          <a:bodyPr wrap="square" lIns="0" tIns="0" rIns="0" bIns="0" rtlCol="0" anchor="ctr"/>
          <a:lstStyle/>
          <a:p>
            <a:pPr marL="0" indent="0">
              <a:lnSpc>
                <a:spcPct val="96000"/>
              </a:lnSpc>
              <a:buNone/>
            </a:pPr>
            <a:r>
              <a:rPr lang="en-US" sz="2300" b="1" dirty="0">
                <a:solidFill>
                  <a:srgbClr val="303B39"/>
                </a:solidFill>
                <a:latin typeface="Bookman Old Style" pitchFamily="34" charset="0"/>
                <a:ea typeface="Bookman Old Style" pitchFamily="34" charset="-122"/>
                <a:cs typeface="Bookman Old Style" pitchFamily="34" charset="-120"/>
              </a:rPr>
              <a:t>Children, Youth, Schools, &amp; Lifelong Opportunity</a:t>
            </a:r>
            <a:endParaRPr lang="en-US" sz="2300" dirty="0"/>
          </a:p>
        </p:txBody>
      </p:sp>
      <p:sp>
        <p:nvSpPr>
          <p:cNvPr id="6" name="Text 4"/>
          <p:cNvSpPr txBox="1"/>
          <p:nvPr/>
        </p:nvSpPr>
        <p:spPr>
          <a:xfrm>
            <a:off x="1664208" y="1344167"/>
            <a:ext cx="10515600" cy="310896"/>
          </a:xfrm>
          <a:prstGeom prst="rect">
            <a:avLst/>
          </a:prstGeom>
          <a:noFill/>
          <a:ln/>
        </p:spPr>
        <p:txBody>
          <a:bodyPr wrap="square" lIns="0" tIns="0" rIns="0" bIns="0" rtlCol="0" anchor="ctr"/>
          <a:lstStyle/>
          <a:p>
            <a:pPr marL="0" indent="0">
              <a:buNone/>
            </a:pPr>
            <a:r>
              <a:rPr lang="en-US" sz="1600" b="1" dirty="0">
                <a:solidFill>
                  <a:srgbClr val="8A6F2E"/>
                </a:solidFill>
                <a:latin typeface="Calibri" pitchFamily="34" charset="0"/>
                <a:ea typeface="Calibri" pitchFamily="34" charset="-122"/>
                <a:cs typeface="Calibri" pitchFamily="34" charset="-120"/>
              </a:rPr>
              <a:t>Group Leaders:  </a:t>
            </a:r>
            <a:r>
              <a:rPr lang="en-US" sz="1600" i="1" dirty="0">
                <a:solidFill>
                  <a:srgbClr val="3D4239"/>
                </a:solidFill>
                <a:latin typeface="Calibri" pitchFamily="34" charset="0"/>
                <a:ea typeface="Calibri" pitchFamily="34" charset="-122"/>
                <a:cs typeface="Calibri" pitchFamily="34" charset="-120"/>
              </a:rPr>
              <a:t>William Ford, Denise Mays, Suzanne Shaddix, Franché Yates</a:t>
            </a:r>
            <a:endParaRPr lang="en-US" sz="1600" dirty="0"/>
          </a:p>
        </p:txBody>
      </p:sp>
      <p:sp>
        <p:nvSpPr>
          <p:cNvPr id="7" name="Text 5"/>
          <p:cNvSpPr txBox="1"/>
          <p:nvPr/>
        </p:nvSpPr>
        <p:spPr>
          <a:xfrm>
            <a:off x="914400" y="1755648"/>
            <a:ext cx="5181600" cy="4114800"/>
          </a:xfrm>
          <a:prstGeom prst="rect">
            <a:avLst/>
          </a:prstGeom>
          <a:noFill/>
          <a:ln/>
        </p:spPr>
        <p:txBody>
          <a:bodyPr wrap="square" lIns="0" tIns="0" rIns="0" bIns="0" rtlCol="0" anchor="t"/>
          <a:lstStyle/>
          <a:p>
            <a:pPr marL="0" indent="0">
              <a:lnSpc>
                <a:spcPct val="104000"/>
              </a:lnSpc>
              <a:spcAft>
                <a:spcPts val="600"/>
              </a:spcAft>
              <a:buNone/>
            </a:pPr>
            <a:r>
              <a:rPr lang="en-US" sz="2200" dirty="0">
                <a:solidFill>
                  <a:srgbClr val="3D4239"/>
                </a:solidFill>
                <a:latin typeface="Calibri" pitchFamily="34" charset="0"/>
                <a:ea typeface="Calibri" pitchFamily="34" charset="-122"/>
                <a:cs typeface="Calibri" pitchFamily="34" charset="-120"/>
              </a:rPr>
              <a:t>Participants strongly supported creating a youth advisory group so young people can help shape Eupora 2040 themselves. Other ideas included youth interest surveys; stronger communication among schools, parents, churches, employers, and community organizations; college and career preparation; trade and life-skills workshops; mentoring; entrepreneurship; and greater support for families navigating school requirements.</a:t>
            </a:r>
            <a:endParaRPr lang="en-US" sz="2200" dirty="0"/>
          </a:p>
        </p:txBody>
      </p:sp>
      <p:sp>
        <p:nvSpPr>
          <p:cNvPr id="8" name="Shape 6"/>
          <p:cNvSpPr/>
          <p:nvPr/>
        </p:nvSpPr>
        <p:spPr>
          <a:xfrm>
            <a:off x="6537960" y="2011679"/>
            <a:ext cx="4818888" cy="3662979"/>
          </a:xfrm>
          <a:prstGeom prst="roundRect">
            <a:avLst>
              <a:gd name="adj" fmla="val 2000"/>
            </a:avLst>
          </a:prstGeom>
          <a:solidFill>
            <a:srgbClr val="F4F2EB"/>
          </a:solidFill>
          <a:ln/>
        </p:spPr>
        <p:txBody>
          <a:bodyPr/>
          <a:lstStyle/>
          <a:p>
            <a:endParaRPr lang="en-US"/>
          </a:p>
        </p:txBody>
      </p:sp>
      <p:sp>
        <p:nvSpPr>
          <p:cNvPr id="9" name="Text 7"/>
          <p:cNvSpPr txBox="1"/>
          <p:nvPr/>
        </p:nvSpPr>
        <p:spPr>
          <a:xfrm>
            <a:off x="6812280" y="2212848"/>
            <a:ext cx="4270248" cy="292608"/>
          </a:xfrm>
          <a:prstGeom prst="rect">
            <a:avLst/>
          </a:prstGeom>
          <a:noFill/>
          <a:ln/>
        </p:spPr>
        <p:txBody>
          <a:bodyPr wrap="square" lIns="0" tIns="0" rIns="0" bIns="0" rtlCol="0" anchor="ctr"/>
          <a:lstStyle/>
          <a:p>
            <a:pPr marL="0" indent="0">
              <a:buNone/>
            </a:pPr>
            <a:r>
              <a:rPr lang="en-US" b="1" kern="0" spc="160" dirty="0">
                <a:solidFill>
                  <a:srgbClr val="8A6F2E"/>
                </a:solidFill>
                <a:latin typeface="Calibri" pitchFamily="34" charset="0"/>
                <a:ea typeface="Calibri" pitchFamily="34" charset="-122"/>
                <a:cs typeface="Calibri" pitchFamily="34" charset="-120"/>
              </a:rPr>
              <a:t>POSSIBLE IMMEDIATE NEXT STEPS</a:t>
            </a:r>
            <a:endParaRPr lang="en-US" dirty="0"/>
          </a:p>
        </p:txBody>
      </p:sp>
      <p:sp>
        <p:nvSpPr>
          <p:cNvPr id="10" name="Text 8"/>
          <p:cNvSpPr txBox="1"/>
          <p:nvPr/>
        </p:nvSpPr>
        <p:spPr>
          <a:xfrm>
            <a:off x="6830568" y="2578608"/>
            <a:ext cx="4251960" cy="3364992"/>
          </a:xfrm>
          <a:prstGeom prst="rect">
            <a:avLst/>
          </a:prstGeom>
          <a:noFill/>
          <a:ln/>
        </p:spPr>
        <p:txBody>
          <a:bodyPr wrap="square" lIns="0" tIns="0" rIns="0" bIns="0" rtlCol="0" anchor="t"/>
          <a:lstStyle/>
          <a:p>
            <a:pPr marL="177800" indent="-177800">
              <a:lnSpc>
                <a:spcPct val="98000"/>
              </a:lnSpc>
              <a:spcAft>
                <a:spcPts val="500"/>
              </a:spcAft>
              <a:buSzPct val="100000"/>
              <a:buChar char="•"/>
            </a:pPr>
            <a:r>
              <a:rPr lang="en-US" dirty="0">
                <a:solidFill>
                  <a:srgbClr val="3D4239"/>
                </a:solidFill>
                <a:latin typeface="Calibri" pitchFamily="34" charset="0"/>
                <a:ea typeface="Calibri" pitchFamily="34" charset="-122"/>
                <a:cs typeface="Calibri" pitchFamily="34" charset="-120"/>
              </a:rPr>
              <a:t>Work with Franché Yates and others to host a youth meeting, discern youth interests, and begin an (age-appropriate) youth advisory committee — held Wed., Sept. 16 at 4 pm, 24 N. Dunn St.  </a:t>
            </a:r>
          </a:p>
          <a:p>
            <a:pPr marL="177800" indent="-177800">
              <a:lnSpc>
                <a:spcPct val="98000"/>
              </a:lnSpc>
              <a:spcAft>
                <a:spcPts val="500"/>
              </a:spcAft>
              <a:buSzPct val="100000"/>
              <a:buChar char="•"/>
            </a:pPr>
            <a:r>
              <a:rPr lang="en-US" b="1" dirty="0">
                <a:solidFill>
                  <a:srgbClr val="3D4239"/>
                </a:solidFill>
                <a:latin typeface="Calibri" pitchFamily="34" charset="0"/>
                <a:ea typeface="Calibri" pitchFamily="34" charset="-122"/>
                <a:cs typeface="Calibri" pitchFamily="34" charset="-120"/>
              </a:rPr>
              <a:t>Next meeting Wed., Oct 21</a:t>
            </a:r>
            <a:r>
              <a:rPr lang="en-US" b="1" baseline="30000" dirty="0">
                <a:solidFill>
                  <a:srgbClr val="3D4239"/>
                </a:solidFill>
                <a:latin typeface="Calibri" pitchFamily="34" charset="0"/>
                <a:ea typeface="Calibri" pitchFamily="34" charset="-122"/>
                <a:cs typeface="Calibri" pitchFamily="34" charset="-120"/>
              </a:rPr>
              <a:t>st</a:t>
            </a:r>
            <a:r>
              <a:rPr lang="en-US" b="1" dirty="0">
                <a:solidFill>
                  <a:srgbClr val="3D4239"/>
                </a:solidFill>
                <a:latin typeface="Calibri" pitchFamily="34" charset="0"/>
                <a:ea typeface="Calibri" pitchFamily="34" charset="-122"/>
                <a:cs typeface="Calibri" pitchFamily="34" charset="-120"/>
              </a:rPr>
              <a:t> at 4 pm, 24 N. Dunn St. </a:t>
            </a:r>
            <a:endParaRPr lang="en-US" b="1" dirty="0"/>
          </a:p>
          <a:p>
            <a:pPr marL="177800" indent="-177800">
              <a:lnSpc>
                <a:spcPct val="98000"/>
              </a:lnSpc>
              <a:spcAft>
                <a:spcPts val="500"/>
              </a:spcAft>
              <a:buSzPct val="100000"/>
              <a:buChar char="•"/>
            </a:pPr>
            <a:r>
              <a:rPr lang="en-US" dirty="0">
                <a:solidFill>
                  <a:srgbClr val="3D4239"/>
                </a:solidFill>
                <a:latin typeface="Calibri" pitchFamily="34" charset="0"/>
                <a:ea typeface="Calibri" pitchFamily="34" charset="-122"/>
                <a:cs typeface="Calibri" pitchFamily="34" charset="-120"/>
              </a:rPr>
              <a:t>Identify existing youth-centered organizations and programs to find needed support and gaps.</a:t>
            </a:r>
            <a:endParaRPr lang="en-US" dirty="0"/>
          </a:p>
        </p:txBody>
      </p:sp>
      <p:sp>
        <p:nvSpPr>
          <p:cNvPr id="11" name="Text 9"/>
          <p:cNvSpPr txBox="1"/>
          <p:nvPr/>
        </p:nvSpPr>
        <p:spPr>
          <a:xfrm>
            <a:off x="822960" y="5897880"/>
            <a:ext cx="10515600" cy="402336"/>
          </a:xfrm>
          <a:prstGeom prst="rect">
            <a:avLst/>
          </a:prstGeom>
          <a:noFill/>
          <a:ln/>
        </p:spPr>
        <p:txBody>
          <a:bodyPr wrap="square" lIns="0" tIns="0" rIns="0" bIns="0" rtlCol="0" anchor="ctr"/>
          <a:lstStyle/>
          <a:p>
            <a:pPr marL="0" indent="0">
              <a:lnSpc>
                <a:spcPct val="95000"/>
              </a:lnSpc>
              <a:buNone/>
            </a:pPr>
            <a:r>
              <a:rPr lang="en-US" sz="1600" b="1" dirty="0">
                <a:solidFill>
                  <a:srgbClr val="303B39"/>
                </a:solidFill>
                <a:latin typeface="Calibri" pitchFamily="34" charset="0"/>
                <a:ea typeface="Calibri" pitchFamily="34" charset="-122"/>
                <a:cs typeface="Calibri" pitchFamily="34" charset="-120"/>
              </a:rPr>
              <a:t>Station Information   </a:t>
            </a:r>
            <a:r>
              <a:rPr lang="en-US" sz="1600" i="1" dirty="0">
                <a:solidFill>
                  <a:srgbClr val="6E7266"/>
                </a:solidFill>
                <a:latin typeface="Calibri" pitchFamily="34" charset="0"/>
                <a:ea typeface="Calibri" pitchFamily="34" charset="-122"/>
                <a:cs typeface="Calibri" pitchFamily="34" charset="-120"/>
              </a:rPr>
              <a:t>An initial list of youth-centered organizations and programs — contact information and mission statements, where known.</a:t>
            </a:r>
            <a:endParaRPr lang="en-US" sz="1600" dirty="0"/>
          </a:p>
        </p:txBody>
      </p:sp>
      <p:sp>
        <p:nvSpPr>
          <p:cNvPr id="12" name="Text 10"/>
          <p:cNvSpPr txBox="1"/>
          <p:nvPr/>
        </p:nvSpPr>
        <p:spPr>
          <a:xfrm>
            <a:off x="502920" y="6419088"/>
            <a:ext cx="2743200" cy="274320"/>
          </a:xfrm>
          <a:prstGeom prst="rect">
            <a:avLst/>
          </a:prstGeom>
          <a:noFill/>
          <a:ln/>
        </p:spPr>
        <p:txBody>
          <a:bodyPr wrap="square" lIns="0" tIns="0" rIns="0" bIns="0" rtlCol="0" anchor="ctr"/>
          <a:lstStyle/>
          <a:p>
            <a:pPr marL="0" indent="0" algn="l">
              <a:buNone/>
            </a:pPr>
            <a:r>
              <a:rPr lang="en-US" sz="1050" b="1" kern="0" spc="100" dirty="0">
                <a:solidFill>
                  <a:srgbClr val="8A6F2E"/>
                </a:solidFill>
                <a:latin typeface="Bookman Old Style" pitchFamily="34" charset="0"/>
                <a:ea typeface="Bookman Old Style" pitchFamily="34" charset="-122"/>
                <a:cs typeface="Bookman Old Style" pitchFamily="34" charset="-120"/>
              </a:rPr>
              <a:t>EUPORA </a:t>
            </a:r>
            <a:r>
              <a:rPr lang="en-US" sz="1050" b="1" kern="0" spc="100" dirty="0">
                <a:solidFill>
                  <a:srgbClr val="303B39"/>
                </a:solidFill>
                <a:latin typeface="Bookman Old Style" pitchFamily="34" charset="0"/>
                <a:ea typeface="Bookman Old Style" pitchFamily="34" charset="-122"/>
                <a:cs typeface="Bookman Old Style" pitchFamily="34" charset="-120"/>
              </a:rPr>
              <a:t>2040</a:t>
            </a:r>
            <a:endParaRPr lang="en-US" sz="1050" dirty="0"/>
          </a:p>
        </p:txBody>
      </p:sp>
      <p:sp>
        <p:nvSpPr>
          <p:cNvPr id="13" name="Text 11"/>
          <p:cNvSpPr txBox="1"/>
          <p:nvPr/>
        </p:nvSpPr>
        <p:spPr>
          <a:xfrm>
            <a:off x="5486400" y="6419088"/>
            <a:ext cx="5852160" cy="274320"/>
          </a:xfrm>
          <a:prstGeom prst="rect">
            <a:avLst/>
          </a:prstGeom>
          <a:noFill/>
          <a:ln/>
        </p:spPr>
        <p:txBody>
          <a:bodyPr wrap="square" lIns="0" tIns="0" rIns="0" bIns="0" rtlCol="0" anchor="ctr"/>
          <a:lstStyle/>
          <a:p>
            <a:pPr marL="0" indent="0" algn="r">
              <a:buNone/>
            </a:pPr>
            <a:r>
              <a:rPr lang="en-US" sz="950" dirty="0">
                <a:solidFill>
                  <a:srgbClr val="6E7266"/>
                </a:solidFill>
                <a:latin typeface="Calibri" pitchFamily="34" charset="0"/>
                <a:ea typeface="Calibri" pitchFamily="34" charset="-122"/>
                <a:cs typeface="Calibri" pitchFamily="34" charset="-120"/>
              </a:rPr>
              <a:t>Comprehensive Plan  ·  Public Meeting  ·  Sept 24, 2026</a:t>
            </a:r>
            <a:endParaRPr lang="en-US" sz="9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822960" y="548640"/>
            <a:ext cx="658368" cy="658368"/>
          </a:xfrm>
          <a:prstGeom prst="ellipse">
            <a:avLst/>
          </a:prstGeom>
          <a:solidFill>
            <a:srgbClr val="B69C56"/>
          </a:solidFill>
          <a:ln/>
          <a:effectLst>
            <a:outerShdw blurRad="63500" dist="25400" dir="5400000" algn="bl" rotWithShape="0">
              <a:srgbClr val="000000">
                <a:alpha val="18000"/>
              </a:srgbClr>
            </a:outerShdw>
          </a:effectLst>
        </p:spPr>
        <p:txBody>
          <a:bodyPr/>
          <a:lstStyle/>
          <a:p>
            <a:endParaRPr lang="en-US"/>
          </a:p>
        </p:txBody>
      </p:sp>
      <p:sp>
        <p:nvSpPr>
          <p:cNvPr id="3" name="Text 1"/>
          <p:cNvSpPr txBox="1"/>
          <p:nvPr/>
        </p:nvSpPr>
        <p:spPr>
          <a:xfrm>
            <a:off x="822960" y="54864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Bookman Old Style" pitchFamily="34" charset="0"/>
                <a:ea typeface="Bookman Old Style" pitchFamily="34" charset="-122"/>
                <a:cs typeface="Bookman Old Style" pitchFamily="34" charset="-120"/>
              </a:rPr>
              <a:t>4</a:t>
            </a:r>
            <a:endParaRPr lang="en-US" sz="2400" dirty="0"/>
          </a:p>
        </p:txBody>
      </p:sp>
      <p:sp>
        <p:nvSpPr>
          <p:cNvPr id="4" name="Text 2"/>
          <p:cNvSpPr txBox="1"/>
          <p:nvPr/>
        </p:nvSpPr>
        <p:spPr>
          <a:xfrm>
            <a:off x="1664208" y="548640"/>
            <a:ext cx="5486400" cy="256032"/>
          </a:xfrm>
          <a:prstGeom prst="rect">
            <a:avLst/>
          </a:prstGeom>
          <a:noFill/>
          <a:ln/>
        </p:spPr>
        <p:txBody>
          <a:bodyPr wrap="square" lIns="0" tIns="0" rIns="0" bIns="0" rtlCol="0" anchor="ctr"/>
          <a:lstStyle/>
          <a:p>
            <a:pPr marL="0" indent="0">
              <a:buNone/>
            </a:pPr>
            <a:r>
              <a:rPr lang="en-US" sz="1100" b="1" kern="0" spc="220" dirty="0">
                <a:solidFill>
                  <a:srgbClr val="8A6F2E"/>
                </a:solidFill>
                <a:latin typeface="Calibri" pitchFamily="34" charset="0"/>
                <a:ea typeface="Calibri" pitchFamily="34" charset="-122"/>
                <a:cs typeface="Calibri" pitchFamily="34" charset="-120"/>
              </a:rPr>
              <a:t>STATION 4</a:t>
            </a:r>
            <a:endParaRPr lang="en-US" sz="1100" dirty="0"/>
          </a:p>
        </p:txBody>
      </p:sp>
      <p:sp>
        <p:nvSpPr>
          <p:cNvPr id="5" name="Text 3"/>
          <p:cNvSpPr txBox="1"/>
          <p:nvPr/>
        </p:nvSpPr>
        <p:spPr>
          <a:xfrm>
            <a:off x="1664208" y="786384"/>
            <a:ext cx="9692640" cy="731520"/>
          </a:xfrm>
          <a:prstGeom prst="rect">
            <a:avLst/>
          </a:prstGeom>
          <a:noFill/>
          <a:ln/>
        </p:spPr>
        <p:txBody>
          <a:bodyPr wrap="square" lIns="0" tIns="0" rIns="0" bIns="0" rtlCol="0" anchor="ctr"/>
          <a:lstStyle/>
          <a:p>
            <a:pPr marL="0" indent="0">
              <a:lnSpc>
                <a:spcPct val="96000"/>
              </a:lnSpc>
              <a:buNone/>
            </a:pPr>
            <a:r>
              <a:rPr lang="en-US" sz="2200" b="1" dirty="0">
                <a:solidFill>
                  <a:srgbClr val="303B39"/>
                </a:solidFill>
                <a:latin typeface="Bookman Old Style" pitchFamily="34" charset="0"/>
                <a:ea typeface="Bookman Old Style" pitchFamily="34" charset="-122"/>
                <a:cs typeface="Bookman Old Style" pitchFamily="34" charset="-120"/>
              </a:rPr>
              <a:t>Housing, Neighborhoods, Infrastructure &amp; Care of Place</a:t>
            </a:r>
            <a:endParaRPr lang="en-US" sz="2200" dirty="0"/>
          </a:p>
        </p:txBody>
      </p:sp>
      <p:sp>
        <p:nvSpPr>
          <p:cNvPr id="6" name="Text 4"/>
          <p:cNvSpPr txBox="1"/>
          <p:nvPr/>
        </p:nvSpPr>
        <p:spPr>
          <a:xfrm>
            <a:off x="1664208" y="1320411"/>
            <a:ext cx="10515600" cy="310896"/>
          </a:xfrm>
          <a:prstGeom prst="rect">
            <a:avLst/>
          </a:prstGeom>
          <a:noFill/>
          <a:ln/>
        </p:spPr>
        <p:txBody>
          <a:bodyPr wrap="square" lIns="0" tIns="0" rIns="0" bIns="0" rtlCol="0" anchor="ctr"/>
          <a:lstStyle/>
          <a:p>
            <a:pPr marL="0" indent="0">
              <a:buNone/>
            </a:pPr>
            <a:r>
              <a:rPr lang="en-US" sz="1600" b="1" dirty="0">
                <a:solidFill>
                  <a:srgbClr val="8A6F2E"/>
                </a:solidFill>
                <a:latin typeface="Calibri" pitchFamily="34" charset="0"/>
                <a:ea typeface="Calibri" pitchFamily="34" charset="-122"/>
                <a:cs typeface="Calibri" pitchFamily="34" charset="-120"/>
              </a:rPr>
              <a:t>Group Leaders:  </a:t>
            </a:r>
            <a:r>
              <a:rPr lang="en-US" sz="1600" i="1" dirty="0">
                <a:solidFill>
                  <a:srgbClr val="3D4239"/>
                </a:solidFill>
                <a:latin typeface="Calibri" pitchFamily="34" charset="0"/>
                <a:ea typeface="Calibri" pitchFamily="34" charset="-122"/>
                <a:cs typeface="Calibri" pitchFamily="34" charset="-120"/>
              </a:rPr>
              <a:t>Odie Avery, Lenwood Gladney, Dave Libbee, Teresa Libbee</a:t>
            </a:r>
            <a:endParaRPr lang="en-US" sz="1600" dirty="0"/>
          </a:p>
        </p:txBody>
      </p:sp>
      <p:sp>
        <p:nvSpPr>
          <p:cNvPr id="7" name="Text 5"/>
          <p:cNvSpPr txBox="1"/>
          <p:nvPr/>
        </p:nvSpPr>
        <p:spPr>
          <a:xfrm>
            <a:off x="777240" y="1744710"/>
            <a:ext cx="5318760" cy="4272041"/>
          </a:xfrm>
          <a:prstGeom prst="rect">
            <a:avLst/>
          </a:prstGeom>
          <a:noFill/>
          <a:ln/>
        </p:spPr>
        <p:txBody>
          <a:bodyPr wrap="square" lIns="0" tIns="0" rIns="0" bIns="0" rtlCol="0" anchor="t"/>
          <a:lstStyle/>
          <a:p>
            <a:pPr marL="0" indent="0">
              <a:lnSpc>
                <a:spcPct val="104000"/>
              </a:lnSpc>
              <a:spcAft>
                <a:spcPts val="600"/>
              </a:spcAft>
              <a:buNone/>
            </a:pPr>
            <a:r>
              <a:rPr lang="en-US" sz="2200" dirty="0">
                <a:solidFill>
                  <a:srgbClr val="3D4239"/>
                </a:solidFill>
                <a:latin typeface="Calibri" pitchFamily="34" charset="0"/>
                <a:ea typeface="Calibri" pitchFamily="34" charset="-122"/>
                <a:cs typeface="Calibri" pitchFamily="34" charset="-120"/>
              </a:rPr>
              <a:t>The housing group discussed strengthening neighborhoods while expanding affordable housing choices — smaller starter and retirement homes, aging-in-place design, more flexibility in city ordinances, rehabilitation assistance for existing homeowners, and better use of vacant lots that already have water, sewer, and electrical infrastructure. A particularly strong idea: pilot solutions rather than wait until every problem can be solved at once — try something in one neighborhood, learn from it, and build from there.</a:t>
            </a:r>
            <a:endParaRPr lang="en-US" sz="2200" dirty="0"/>
          </a:p>
        </p:txBody>
      </p:sp>
      <p:sp>
        <p:nvSpPr>
          <p:cNvPr id="8" name="Shape 6"/>
          <p:cNvSpPr/>
          <p:nvPr/>
        </p:nvSpPr>
        <p:spPr>
          <a:xfrm>
            <a:off x="6498336" y="1725167"/>
            <a:ext cx="4916424" cy="4368499"/>
          </a:xfrm>
          <a:prstGeom prst="roundRect">
            <a:avLst>
              <a:gd name="adj" fmla="val 1978"/>
            </a:avLst>
          </a:prstGeom>
          <a:solidFill>
            <a:srgbClr val="F4F2EB"/>
          </a:solidFill>
          <a:ln/>
        </p:spPr>
        <p:txBody>
          <a:bodyPr/>
          <a:lstStyle/>
          <a:p>
            <a:endParaRPr lang="en-US"/>
          </a:p>
        </p:txBody>
      </p:sp>
      <p:sp>
        <p:nvSpPr>
          <p:cNvPr id="9" name="Text 7"/>
          <p:cNvSpPr txBox="1"/>
          <p:nvPr/>
        </p:nvSpPr>
        <p:spPr>
          <a:xfrm>
            <a:off x="6792468" y="1850674"/>
            <a:ext cx="4270248" cy="292608"/>
          </a:xfrm>
          <a:prstGeom prst="rect">
            <a:avLst/>
          </a:prstGeom>
          <a:noFill/>
          <a:ln/>
        </p:spPr>
        <p:txBody>
          <a:bodyPr wrap="square" lIns="0" tIns="0" rIns="0" bIns="0" rtlCol="0" anchor="ctr"/>
          <a:lstStyle/>
          <a:p>
            <a:pPr marL="0" indent="0">
              <a:buNone/>
            </a:pPr>
            <a:r>
              <a:rPr lang="en-US" b="1" kern="0" spc="160" dirty="0">
                <a:solidFill>
                  <a:srgbClr val="8A6F2E"/>
                </a:solidFill>
                <a:latin typeface="Calibri" pitchFamily="34" charset="0"/>
                <a:ea typeface="Calibri" pitchFamily="34" charset="-122"/>
                <a:cs typeface="Calibri" pitchFamily="34" charset="-120"/>
              </a:rPr>
              <a:t>POSSIBLE IMMEDIATE NEXT STEPS</a:t>
            </a:r>
            <a:endParaRPr lang="en-US" dirty="0"/>
          </a:p>
        </p:txBody>
      </p:sp>
      <p:sp>
        <p:nvSpPr>
          <p:cNvPr id="10" name="Text 8"/>
          <p:cNvSpPr txBox="1"/>
          <p:nvPr/>
        </p:nvSpPr>
        <p:spPr>
          <a:xfrm>
            <a:off x="6792468" y="2183444"/>
            <a:ext cx="4251960" cy="3410712"/>
          </a:xfrm>
          <a:prstGeom prst="rect">
            <a:avLst/>
          </a:prstGeom>
          <a:noFill/>
          <a:ln/>
        </p:spPr>
        <p:txBody>
          <a:bodyPr wrap="square" lIns="0" tIns="0" rIns="0" bIns="0" rtlCol="0" anchor="t"/>
          <a:lstStyle/>
          <a:p>
            <a:pPr marL="177800" indent="-177800">
              <a:lnSpc>
                <a:spcPct val="98000"/>
              </a:lnSpc>
              <a:spcAft>
                <a:spcPts val="500"/>
              </a:spcAft>
              <a:buSzPct val="100000"/>
              <a:buChar char="•"/>
            </a:pPr>
            <a:r>
              <a:rPr lang="en-US" sz="1600" dirty="0">
                <a:solidFill>
                  <a:srgbClr val="3D4239"/>
                </a:solidFill>
                <a:latin typeface="Calibri" pitchFamily="34" charset="0"/>
                <a:ea typeface="Calibri" pitchFamily="34" charset="-122"/>
                <a:cs typeface="Calibri" pitchFamily="34" charset="-120"/>
              </a:rPr>
              <a:t>Identify possible homeowner training programs — can they be duplicated here?</a:t>
            </a:r>
            <a:endParaRPr lang="en-US" sz="1600" dirty="0"/>
          </a:p>
          <a:p>
            <a:pPr marL="177800" indent="-177800">
              <a:lnSpc>
                <a:spcPct val="98000"/>
              </a:lnSpc>
              <a:spcAft>
                <a:spcPts val="500"/>
              </a:spcAft>
              <a:buSzPct val="100000"/>
              <a:buChar char="•"/>
            </a:pPr>
            <a:r>
              <a:rPr lang="en-US" sz="1600" dirty="0">
                <a:solidFill>
                  <a:srgbClr val="3D4239"/>
                </a:solidFill>
                <a:latin typeface="Calibri" pitchFamily="34" charset="0"/>
                <a:ea typeface="Calibri" pitchFamily="34" charset="-122"/>
                <a:cs typeface="Calibri" pitchFamily="34" charset="-120"/>
              </a:rPr>
              <a:t>Ask BSA / the City to create a land-use map: vacant lots, infill opportunities, and housing in need of repair.</a:t>
            </a:r>
            <a:endParaRPr lang="en-US" sz="1600" dirty="0"/>
          </a:p>
          <a:p>
            <a:pPr marL="177800" indent="-177800">
              <a:lnSpc>
                <a:spcPct val="98000"/>
              </a:lnSpc>
              <a:spcAft>
                <a:spcPts val="500"/>
              </a:spcAft>
              <a:buSzPct val="100000"/>
              <a:buChar char="•"/>
            </a:pPr>
            <a:r>
              <a:rPr lang="en-US" sz="1600" dirty="0">
                <a:solidFill>
                  <a:srgbClr val="3D4239"/>
                </a:solidFill>
                <a:latin typeface="Calibri" pitchFamily="34" charset="0"/>
                <a:ea typeface="Calibri" pitchFamily="34" charset="-122"/>
                <a:cs typeface="Calibri" pitchFamily="34" charset="-120"/>
              </a:rPr>
              <a:t>Begin exploring affordable housing: convene the City, local banks (with CRA requirements), realtors, builders, and advocates — e.g. a possible Adams Ave revitalization.</a:t>
            </a:r>
            <a:endParaRPr lang="en-US" sz="1600" dirty="0"/>
          </a:p>
          <a:p>
            <a:pPr marL="177800" indent="-177800">
              <a:lnSpc>
                <a:spcPct val="98000"/>
              </a:lnSpc>
              <a:spcAft>
                <a:spcPts val="500"/>
              </a:spcAft>
              <a:buSzPct val="100000"/>
              <a:buChar char="•"/>
            </a:pPr>
            <a:r>
              <a:rPr lang="en-US" sz="1600" dirty="0">
                <a:solidFill>
                  <a:srgbClr val="3D4239"/>
                </a:solidFill>
                <a:latin typeface="Calibri" pitchFamily="34" charset="0"/>
                <a:ea typeface="Calibri" pitchFamily="34" charset="-122"/>
                <a:cs typeface="Calibri" pitchFamily="34" charset="-120"/>
              </a:rPr>
              <a:t>Seek community input on a blight-removal policy.</a:t>
            </a:r>
            <a:endParaRPr lang="en-US" sz="1600" dirty="0"/>
          </a:p>
          <a:p>
            <a:pPr marL="177800" indent="-177800">
              <a:lnSpc>
                <a:spcPct val="98000"/>
              </a:lnSpc>
              <a:spcAft>
                <a:spcPts val="500"/>
              </a:spcAft>
              <a:buSzPct val="100000"/>
              <a:buChar char="•"/>
            </a:pPr>
            <a:r>
              <a:rPr lang="en-US" sz="1600" dirty="0">
                <a:solidFill>
                  <a:srgbClr val="3D4239"/>
                </a:solidFill>
                <a:latin typeface="Calibri" pitchFamily="34" charset="0"/>
                <a:ea typeface="Calibri" pitchFamily="34" charset="-122"/>
                <a:cs typeface="Calibri" pitchFamily="34" charset="-120"/>
              </a:rPr>
              <a:t>Explore a labor bank or a Habitat for Humanity chapter.</a:t>
            </a:r>
            <a:endParaRPr lang="en-US" sz="1600" dirty="0"/>
          </a:p>
          <a:p>
            <a:pPr marL="177800" indent="-177800">
              <a:lnSpc>
                <a:spcPct val="98000"/>
              </a:lnSpc>
              <a:spcAft>
                <a:spcPts val="500"/>
              </a:spcAft>
              <a:buSzPct val="100000"/>
              <a:buChar char="•"/>
            </a:pPr>
            <a:r>
              <a:rPr lang="en-US" sz="1600" dirty="0">
                <a:solidFill>
                  <a:srgbClr val="3D4239"/>
                </a:solidFill>
                <a:latin typeface="Calibri" pitchFamily="34" charset="0"/>
                <a:ea typeface="Calibri" pitchFamily="34" charset="-122"/>
                <a:cs typeface="Calibri" pitchFamily="34" charset="-120"/>
              </a:rPr>
              <a:t>Craft class for all ages (with the Youth Action Circle); explore interest in block parties.</a:t>
            </a:r>
            <a:endParaRPr lang="en-US" sz="1600" dirty="0"/>
          </a:p>
        </p:txBody>
      </p:sp>
      <p:sp>
        <p:nvSpPr>
          <p:cNvPr id="11" name="Text 9"/>
          <p:cNvSpPr txBox="1"/>
          <p:nvPr/>
        </p:nvSpPr>
        <p:spPr>
          <a:xfrm>
            <a:off x="838200" y="6093667"/>
            <a:ext cx="10515600" cy="402336"/>
          </a:xfrm>
          <a:prstGeom prst="rect">
            <a:avLst/>
          </a:prstGeom>
          <a:noFill/>
          <a:ln/>
        </p:spPr>
        <p:txBody>
          <a:bodyPr wrap="square" lIns="0" tIns="0" rIns="0" bIns="0" rtlCol="0" anchor="ctr"/>
          <a:lstStyle/>
          <a:p>
            <a:pPr marL="0" indent="0">
              <a:lnSpc>
                <a:spcPct val="95000"/>
              </a:lnSpc>
              <a:buNone/>
            </a:pPr>
            <a:r>
              <a:rPr lang="en-US" sz="1600" b="1" dirty="0">
                <a:solidFill>
                  <a:srgbClr val="303B39"/>
                </a:solidFill>
                <a:latin typeface="Calibri" pitchFamily="34" charset="0"/>
                <a:ea typeface="Calibri" pitchFamily="34" charset="-122"/>
                <a:cs typeface="Calibri" pitchFamily="34" charset="-120"/>
              </a:rPr>
              <a:t>Station Information   </a:t>
            </a:r>
            <a:r>
              <a:rPr lang="en-US" sz="1600" i="1" dirty="0">
                <a:solidFill>
                  <a:srgbClr val="6E7266"/>
                </a:solidFill>
                <a:latin typeface="Calibri" pitchFamily="34" charset="0"/>
                <a:ea typeface="Calibri" pitchFamily="34" charset="-122"/>
                <a:cs typeface="Calibri" pitchFamily="34" charset="-120"/>
              </a:rPr>
              <a:t>Maps of vacant lots and infill areas, and repairable housing. Survey of housing needs</a:t>
            </a:r>
            <a:endParaRPr lang="en-US" sz="1600" dirty="0"/>
          </a:p>
        </p:txBody>
      </p:sp>
      <p:sp>
        <p:nvSpPr>
          <p:cNvPr id="12" name="Text 10"/>
          <p:cNvSpPr txBox="1"/>
          <p:nvPr/>
        </p:nvSpPr>
        <p:spPr>
          <a:xfrm>
            <a:off x="502920" y="6419088"/>
            <a:ext cx="2743200" cy="274320"/>
          </a:xfrm>
          <a:prstGeom prst="rect">
            <a:avLst/>
          </a:prstGeom>
          <a:noFill/>
          <a:ln/>
        </p:spPr>
        <p:txBody>
          <a:bodyPr wrap="square" lIns="0" tIns="0" rIns="0" bIns="0" rtlCol="0" anchor="ctr"/>
          <a:lstStyle/>
          <a:p>
            <a:pPr marL="0" indent="0" algn="l">
              <a:buNone/>
            </a:pPr>
            <a:r>
              <a:rPr lang="en-US" sz="1050" b="1" kern="0" spc="100" dirty="0">
                <a:solidFill>
                  <a:srgbClr val="8A6F2E"/>
                </a:solidFill>
                <a:latin typeface="Bookman Old Style" pitchFamily="34" charset="0"/>
                <a:ea typeface="Bookman Old Style" pitchFamily="34" charset="-122"/>
                <a:cs typeface="Bookman Old Style" pitchFamily="34" charset="-120"/>
              </a:rPr>
              <a:t>EUPORA </a:t>
            </a:r>
            <a:r>
              <a:rPr lang="en-US" sz="1050" b="1" kern="0" spc="100" dirty="0">
                <a:solidFill>
                  <a:srgbClr val="303B39"/>
                </a:solidFill>
                <a:latin typeface="Bookman Old Style" pitchFamily="34" charset="0"/>
                <a:ea typeface="Bookman Old Style" pitchFamily="34" charset="-122"/>
                <a:cs typeface="Bookman Old Style" pitchFamily="34" charset="-120"/>
              </a:rPr>
              <a:t>2040</a:t>
            </a:r>
            <a:endParaRPr lang="en-US" sz="1050" dirty="0"/>
          </a:p>
        </p:txBody>
      </p:sp>
      <p:sp>
        <p:nvSpPr>
          <p:cNvPr id="13" name="Text 11"/>
          <p:cNvSpPr txBox="1"/>
          <p:nvPr/>
        </p:nvSpPr>
        <p:spPr>
          <a:xfrm>
            <a:off x="5486400" y="6419088"/>
            <a:ext cx="5852160" cy="274320"/>
          </a:xfrm>
          <a:prstGeom prst="rect">
            <a:avLst/>
          </a:prstGeom>
          <a:noFill/>
          <a:ln/>
        </p:spPr>
        <p:txBody>
          <a:bodyPr wrap="square" lIns="0" tIns="0" rIns="0" bIns="0" rtlCol="0" anchor="ctr"/>
          <a:lstStyle/>
          <a:p>
            <a:pPr marL="0" indent="0" algn="r">
              <a:buNone/>
            </a:pPr>
            <a:r>
              <a:rPr lang="en-US" sz="950" dirty="0">
                <a:solidFill>
                  <a:srgbClr val="6E7266"/>
                </a:solidFill>
                <a:latin typeface="Calibri" pitchFamily="34" charset="0"/>
                <a:ea typeface="Calibri" pitchFamily="34" charset="-122"/>
                <a:cs typeface="Calibri" pitchFamily="34" charset="-120"/>
              </a:rPr>
              <a:t>Comprehensive Plan  ·  Public Meeting  ·  Sept 24, 2026</a:t>
            </a:r>
            <a:endParaRPr lang="en-US" sz="9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822960" y="548640"/>
            <a:ext cx="658368" cy="658368"/>
          </a:xfrm>
          <a:prstGeom prst="ellipse">
            <a:avLst/>
          </a:prstGeom>
          <a:solidFill>
            <a:srgbClr val="B69C56"/>
          </a:solidFill>
          <a:ln/>
          <a:effectLst>
            <a:outerShdw blurRad="63500" dist="25400" dir="5400000" algn="bl" rotWithShape="0">
              <a:srgbClr val="000000">
                <a:alpha val="18000"/>
              </a:srgbClr>
            </a:outerShdw>
          </a:effectLst>
        </p:spPr>
        <p:txBody>
          <a:bodyPr/>
          <a:lstStyle/>
          <a:p>
            <a:endParaRPr lang="en-US"/>
          </a:p>
        </p:txBody>
      </p:sp>
      <p:sp>
        <p:nvSpPr>
          <p:cNvPr id="3" name="Text 1"/>
          <p:cNvSpPr txBox="1"/>
          <p:nvPr/>
        </p:nvSpPr>
        <p:spPr>
          <a:xfrm>
            <a:off x="822960" y="54864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Bookman Old Style" pitchFamily="34" charset="0"/>
                <a:ea typeface="Bookman Old Style" pitchFamily="34" charset="-122"/>
                <a:cs typeface="Bookman Old Style" pitchFamily="34" charset="-120"/>
              </a:rPr>
              <a:t>5</a:t>
            </a:r>
            <a:endParaRPr lang="en-US" sz="2400" dirty="0"/>
          </a:p>
        </p:txBody>
      </p:sp>
      <p:sp>
        <p:nvSpPr>
          <p:cNvPr id="4" name="Text 2"/>
          <p:cNvSpPr txBox="1"/>
          <p:nvPr/>
        </p:nvSpPr>
        <p:spPr>
          <a:xfrm>
            <a:off x="1664208" y="548640"/>
            <a:ext cx="5486400" cy="256032"/>
          </a:xfrm>
          <a:prstGeom prst="rect">
            <a:avLst/>
          </a:prstGeom>
          <a:noFill/>
          <a:ln/>
        </p:spPr>
        <p:txBody>
          <a:bodyPr wrap="square" lIns="0" tIns="0" rIns="0" bIns="0" rtlCol="0" anchor="ctr"/>
          <a:lstStyle/>
          <a:p>
            <a:pPr marL="0" indent="0">
              <a:buNone/>
            </a:pPr>
            <a:r>
              <a:rPr lang="en-US" sz="1100" b="1" kern="0" spc="220" dirty="0">
                <a:solidFill>
                  <a:srgbClr val="8A6F2E"/>
                </a:solidFill>
                <a:latin typeface="Calibri" pitchFamily="34" charset="0"/>
                <a:ea typeface="Calibri" pitchFamily="34" charset="-122"/>
                <a:cs typeface="Calibri" pitchFamily="34" charset="-120"/>
              </a:rPr>
              <a:t>STATION 5</a:t>
            </a:r>
            <a:endParaRPr lang="en-US" sz="1100" dirty="0"/>
          </a:p>
        </p:txBody>
      </p:sp>
      <p:sp>
        <p:nvSpPr>
          <p:cNvPr id="5" name="Text 3"/>
          <p:cNvSpPr txBox="1"/>
          <p:nvPr/>
        </p:nvSpPr>
        <p:spPr>
          <a:xfrm>
            <a:off x="1664208" y="786384"/>
            <a:ext cx="9692640" cy="731520"/>
          </a:xfrm>
          <a:prstGeom prst="rect">
            <a:avLst/>
          </a:prstGeom>
          <a:noFill/>
          <a:ln/>
        </p:spPr>
        <p:txBody>
          <a:bodyPr wrap="square" lIns="0" tIns="0" rIns="0" bIns="0" rtlCol="0" anchor="ctr"/>
          <a:lstStyle/>
          <a:p>
            <a:pPr marL="0" indent="0">
              <a:lnSpc>
                <a:spcPct val="96000"/>
              </a:lnSpc>
              <a:buNone/>
            </a:pPr>
            <a:r>
              <a:rPr lang="en-US" sz="2600" b="1" dirty="0">
                <a:solidFill>
                  <a:srgbClr val="303B39"/>
                </a:solidFill>
                <a:latin typeface="Bookman Old Style" pitchFamily="34" charset="0"/>
                <a:ea typeface="Bookman Old Style" pitchFamily="34" charset="-122"/>
                <a:cs typeface="Bookman Old Style" pitchFamily="34" charset="-120"/>
              </a:rPr>
              <a:t>A Distinctive Local Economy</a:t>
            </a:r>
            <a:endParaRPr lang="en-US" sz="2600" dirty="0"/>
          </a:p>
        </p:txBody>
      </p:sp>
      <p:sp>
        <p:nvSpPr>
          <p:cNvPr id="6" name="Text 4"/>
          <p:cNvSpPr txBox="1"/>
          <p:nvPr/>
        </p:nvSpPr>
        <p:spPr>
          <a:xfrm>
            <a:off x="1664208" y="1334307"/>
            <a:ext cx="6554634" cy="310896"/>
          </a:xfrm>
          <a:prstGeom prst="rect">
            <a:avLst/>
          </a:prstGeom>
          <a:noFill/>
          <a:ln/>
        </p:spPr>
        <p:txBody>
          <a:bodyPr wrap="square" lIns="0" tIns="0" rIns="0" bIns="0" rtlCol="0" anchor="ctr"/>
          <a:lstStyle/>
          <a:p>
            <a:pPr marL="0" indent="0">
              <a:buNone/>
            </a:pPr>
            <a:r>
              <a:rPr lang="en-US" sz="1600" b="1" dirty="0">
                <a:solidFill>
                  <a:srgbClr val="8A6F2E"/>
                </a:solidFill>
                <a:latin typeface="Calibri" pitchFamily="34" charset="0"/>
                <a:ea typeface="Calibri" pitchFamily="34" charset="-122"/>
                <a:cs typeface="Calibri" pitchFamily="34" charset="-120"/>
              </a:rPr>
              <a:t>Group Leaders:  </a:t>
            </a:r>
            <a:r>
              <a:rPr lang="en-US" sz="1600" i="1" dirty="0">
                <a:solidFill>
                  <a:srgbClr val="3D4239"/>
                </a:solidFill>
                <a:latin typeface="Calibri" pitchFamily="34" charset="0"/>
                <a:ea typeface="Calibri" pitchFamily="34" charset="-122"/>
                <a:cs typeface="Calibri" pitchFamily="34" charset="-120"/>
              </a:rPr>
              <a:t>Glenda Smith (and a gentleman whose name we didn't catch)</a:t>
            </a:r>
            <a:endParaRPr lang="en-US" sz="1600" dirty="0"/>
          </a:p>
        </p:txBody>
      </p:sp>
      <p:sp>
        <p:nvSpPr>
          <p:cNvPr id="7" name="Text 5"/>
          <p:cNvSpPr txBox="1"/>
          <p:nvPr/>
        </p:nvSpPr>
        <p:spPr>
          <a:xfrm>
            <a:off x="726140" y="1737360"/>
            <a:ext cx="5298141" cy="4224528"/>
          </a:xfrm>
          <a:prstGeom prst="rect">
            <a:avLst/>
          </a:prstGeom>
          <a:noFill/>
          <a:ln/>
        </p:spPr>
        <p:txBody>
          <a:bodyPr wrap="square" lIns="0" tIns="0" rIns="0" bIns="0" rtlCol="0" anchor="t"/>
          <a:lstStyle/>
          <a:p>
            <a:pPr marL="0" indent="0">
              <a:lnSpc>
                <a:spcPct val="104000"/>
              </a:lnSpc>
              <a:spcAft>
                <a:spcPts val="600"/>
              </a:spcAft>
              <a:buNone/>
            </a:pPr>
            <a:r>
              <a:rPr lang="en-US" sz="2200" dirty="0">
                <a:solidFill>
                  <a:srgbClr val="3D4239"/>
                </a:solidFill>
                <a:latin typeface="Calibri" pitchFamily="34" charset="0"/>
                <a:ea typeface="Calibri" pitchFamily="34" charset="-122"/>
                <a:cs typeface="Calibri" pitchFamily="34" charset="-120"/>
              </a:rPr>
              <a:t>This circle kept returning to a simple question: how can more of the money Euporans already spend circulate within Eupora? Participants discussed locally needed services, transportation, manufacturing and trades, restaurants and retail, reusing vacant buildings, and supporting entrepreneurs. Possible next steps include small-business and entrepreneurial training, research into business incubators and cooperative models, and other strategies that help local people create businesses and jobs.</a:t>
            </a:r>
            <a:endParaRPr lang="en-US" sz="2200" dirty="0"/>
          </a:p>
        </p:txBody>
      </p:sp>
      <p:sp>
        <p:nvSpPr>
          <p:cNvPr id="8" name="Shape 6"/>
          <p:cNvSpPr/>
          <p:nvPr/>
        </p:nvSpPr>
        <p:spPr>
          <a:xfrm>
            <a:off x="6510528" y="1737360"/>
            <a:ext cx="4818888" cy="4352544"/>
          </a:xfrm>
          <a:prstGeom prst="roundRect">
            <a:avLst>
              <a:gd name="adj" fmla="val 2000"/>
            </a:avLst>
          </a:prstGeom>
          <a:solidFill>
            <a:srgbClr val="F4F2EB"/>
          </a:solidFill>
          <a:ln/>
        </p:spPr>
        <p:txBody>
          <a:bodyPr/>
          <a:lstStyle/>
          <a:p>
            <a:endParaRPr lang="en-US"/>
          </a:p>
        </p:txBody>
      </p:sp>
      <p:sp>
        <p:nvSpPr>
          <p:cNvPr id="9" name="Text 7"/>
          <p:cNvSpPr txBox="1"/>
          <p:nvPr/>
        </p:nvSpPr>
        <p:spPr>
          <a:xfrm>
            <a:off x="6812280" y="1883664"/>
            <a:ext cx="4270248" cy="292608"/>
          </a:xfrm>
          <a:prstGeom prst="rect">
            <a:avLst/>
          </a:prstGeom>
          <a:noFill/>
          <a:ln/>
        </p:spPr>
        <p:txBody>
          <a:bodyPr wrap="square" lIns="0" tIns="0" rIns="0" bIns="0" rtlCol="0" anchor="ctr"/>
          <a:lstStyle/>
          <a:p>
            <a:pPr marL="0" indent="0">
              <a:buNone/>
            </a:pPr>
            <a:r>
              <a:rPr lang="en-US" b="1" kern="0" spc="160" dirty="0">
                <a:solidFill>
                  <a:srgbClr val="8A6F2E"/>
                </a:solidFill>
                <a:latin typeface="Calibri" pitchFamily="34" charset="0"/>
                <a:ea typeface="Calibri" pitchFamily="34" charset="-122"/>
                <a:cs typeface="Calibri" pitchFamily="34" charset="-120"/>
              </a:rPr>
              <a:t>POSSIBLE IMMEDIATE NEXT STEPS</a:t>
            </a:r>
            <a:endParaRPr lang="en-US" dirty="0"/>
          </a:p>
        </p:txBody>
      </p:sp>
      <p:sp>
        <p:nvSpPr>
          <p:cNvPr id="10" name="Text 8"/>
          <p:cNvSpPr txBox="1"/>
          <p:nvPr/>
        </p:nvSpPr>
        <p:spPr>
          <a:xfrm>
            <a:off x="6875840" y="2221544"/>
            <a:ext cx="4143128" cy="3483864"/>
          </a:xfrm>
          <a:prstGeom prst="rect">
            <a:avLst/>
          </a:prstGeom>
          <a:noFill/>
          <a:ln/>
        </p:spPr>
        <p:txBody>
          <a:bodyPr wrap="square" lIns="0" tIns="0" rIns="0" bIns="0" rtlCol="0" anchor="t"/>
          <a:lstStyle/>
          <a:p>
            <a:pPr marL="177800" indent="-177800">
              <a:lnSpc>
                <a:spcPct val="98000"/>
              </a:lnSpc>
              <a:spcAft>
                <a:spcPts val="500"/>
              </a:spcAft>
              <a:buSzPct val="100000"/>
              <a:buChar char="•"/>
            </a:pPr>
            <a:r>
              <a:rPr lang="en-US" dirty="0">
                <a:solidFill>
                  <a:srgbClr val="3D4239"/>
                </a:solidFill>
                <a:latin typeface="Calibri" pitchFamily="34" charset="0"/>
                <a:ea typeface="Calibri" pitchFamily="34" charset="-122"/>
                <a:cs typeface="Calibri" pitchFamily="34" charset="-120"/>
              </a:rPr>
              <a:t>Explore a small-business / entrepreneurial class (MSU, UM, SMA, Golden Triangle Regional Group). Facebook interest is strong; ask Rudy Johnson for grant-writing support.</a:t>
            </a:r>
            <a:endParaRPr lang="en-US" dirty="0"/>
          </a:p>
          <a:p>
            <a:pPr marL="177800" indent="-177800">
              <a:lnSpc>
                <a:spcPct val="98000"/>
              </a:lnSpc>
              <a:spcAft>
                <a:spcPts val="500"/>
              </a:spcAft>
              <a:buSzPct val="100000"/>
              <a:buChar char="•"/>
            </a:pPr>
            <a:r>
              <a:rPr lang="en-US" dirty="0">
                <a:solidFill>
                  <a:srgbClr val="3D4239"/>
                </a:solidFill>
                <a:latin typeface="Calibri" pitchFamily="34" charset="0"/>
                <a:ea typeface="Calibri" pitchFamily="34" charset="-122"/>
                <a:cs typeface="Calibri" pitchFamily="34" charset="-120"/>
              </a:rPr>
              <a:t>Research the time-banking idea — examples elsewhere in the country?</a:t>
            </a:r>
            <a:endParaRPr lang="en-US" dirty="0"/>
          </a:p>
          <a:p>
            <a:pPr marL="177800" indent="-177800">
              <a:lnSpc>
                <a:spcPct val="98000"/>
              </a:lnSpc>
              <a:spcAft>
                <a:spcPts val="500"/>
              </a:spcAft>
              <a:buSzPct val="100000"/>
              <a:buChar char="•"/>
            </a:pPr>
            <a:r>
              <a:rPr lang="en-US" dirty="0">
                <a:solidFill>
                  <a:srgbClr val="3D4239"/>
                </a:solidFill>
                <a:latin typeface="Calibri" pitchFamily="34" charset="0"/>
                <a:ea typeface="Calibri" pitchFamily="34" charset="-122"/>
                <a:cs typeface="Calibri" pitchFamily="34" charset="-120"/>
              </a:rPr>
              <a:t>Research a small-business incubator program.</a:t>
            </a:r>
            <a:endParaRPr lang="en-US" dirty="0"/>
          </a:p>
          <a:p>
            <a:pPr marL="177800" indent="-177800">
              <a:lnSpc>
                <a:spcPct val="98000"/>
              </a:lnSpc>
              <a:spcAft>
                <a:spcPts val="500"/>
              </a:spcAft>
              <a:buSzPct val="100000"/>
              <a:buChar char="•"/>
            </a:pPr>
            <a:r>
              <a:rPr lang="en-US" dirty="0">
                <a:solidFill>
                  <a:srgbClr val="3D4239"/>
                </a:solidFill>
                <a:latin typeface="Calibri" pitchFamily="34" charset="0"/>
                <a:ea typeface="Calibri" pitchFamily="34" charset="-122"/>
                <a:cs typeface="Calibri" pitchFamily="34" charset="-120"/>
              </a:rPr>
              <a:t>Research whether the City can start a business (a grocery store?).</a:t>
            </a:r>
            <a:endParaRPr lang="en-US" dirty="0"/>
          </a:p>
          <a:p>
            <a:pPr marL="177800" indent="-177800">
              <a:lnSpc>
                <a:spcPct val="98000"/>
              </a:lnSpc>
              <a:spcAft>
                <a:spcPts val="500"/>
              </a:spcAft>
              <a:buSzPct val="100000"/>
              <a:buChar char="•"/>
            </a:pPr>
            <a:r>
              <a:rPr lang="en-US" dirty="0">
                <a:solidFill>
                  <a:srgbClr val="3D4239"/>
                </a:solidFill>
                <a:latin typeface="Calibri" pitchFamily="34" charset="0"/>
                <a:ea typeface="Calibri" pitchFamily="34" charset="-122"/>
                <a:cs typeface="Calibri" pitchFamily="34" charset="-120"/>
              </a:rPr>
              <a:t>Research cooperative businesses and explore alternative currencies.</a:t>
            </a:r>
            <a:endParaRPr lang="en-US" dirty="0"/>
          </a:p>
        </p:txBody>
      </p:sp>
      <p:sp>
        <p:nvSpPr>
          <p:cNvPr id="11" name="Text 9"/>
          <p:cNvSpPr txBox="1"/>
          <p:nvPr/>
        </p:nvSpPr>
        <p:spPr>
          <a:xfrm>
            <a:off x="822960" y="6089904"/>
            <a:ext cx="10515600" cy="402336"/>
          </a:xfrm>
          <a:prstGeom prst="rect">
            <a:avLst/>
          </a:prstGeom>
          <a:noFill/>
          <a:ln/>
        </p:spPr>
        <p:txBody>
          <a:bodyPr wrap="square" lIns="0" tIns="0" rIns="0" bIns="0" rtlCol="0" anchor="ctr"/>
          <a:lstStyle/>
          <a:p>
            <a:pPr marL="0" indent="0">
              <a:lnSpc>
                <a:spcPct val="95000"/>
              </a:lnSpc>
              <a:buNone/>
            </a:pPr>
            <a:r>
              <a:rPr lang="en-US" sz="1600" b="1" dirty="0">
                <a:solidFill>
                  <a:srgbClr val="303B39"/>
                </a:solidFill>
                <a:latin typeface="Calibri" pitchFamily="34" charset="0"/>
                <a:ea typeface="Calibri" pitchFamily="34" charset="-122"/>
                <a:cs typeface="Calibri" pitchFamily="34" charset="-120"/>
              </a:rPr>
              <a:t>Station Information   </a:t>
            </a:r>
            <a:r>
              <a:rPr lang="en-US" sz="1600" i="1" dirty="0">
                <a:solidFill>
                  <a:srgbClr val="6E7266"/>
                </a:solidFill>
                <a:latin typeface="Calibri" pitchFamily="34" charset="0"/>
                <a:ea typeface="Calibri" pitchFamily="34" charset="-122"/>
                <a:cs typeface="Calibri" pitchFamily="34" charset="-120"/>
              </a:rPr>
              <a:t>A map of retail spaces and empty commercial buildings. A survey of possible business ideas</a:t>
            </a:r>
            <a:r>
              <a:rPr lang="en-US" sz="1000" i="1" dirty="0">
                <a:solidFill>
                  <a:srgbClr val="6E7266"/>
                </a:solidFill>
                <a:latin typeface="Calibri" pitchFamily="34" charset="0"/>
                <a:ea typeface="Calibri" pitchFamily="34" charset="-122"/>
                <a:cs typeface="Calibri" pitchFamily="34" charset="-120"/>
              </a:rPr>
              <a:t>.</a:t>
            </a:r>
            <a:endParaRPr lang="en-US" sz="1000" dirty="0"/>
          </a:p>
        </p:txBody>
      </p:sp>
      <p:sp>
        <p:nvSpPr>
          <p:cNvPr id="12" name="Text 10"/>
          <p:cNvSpPr txBox="1"/>
          <p:nvPr/>
        </p:nvSpPr>
        <p:spPr>
          <a:xfrm>
            <a:off x="502920" y="6419088"/>
            <a:ext cx="2743200" cy="274320"/>
          </a:xfrm>
          <a:prstGeom prst="rect">
            <a:avLst/>
          </a:prstGeom>
          <a:noFill/>
          <a:ln/>
        </p:spPr>
        <p:txBody>
          <a:bodyPr wrap="square" lIns="0" tIns="0" rIns="0" bIns="0" rtlCol="0" anchor="ctr"/>
          <a:lstStyle/>
          <a:p>
            <a:pPr marL="0" indent="0" algn="l">
              <a:buNone/>
            </a:pPr>
            <a:r>
              <a:rPr lang="en-US" sz="1050" b="1" kern="0" spc="100" dirty="0">
                <a:solidFill>
                  <a:srgbClr val="8A6F2E"/>
                </a:solidFill>
                <a:latin typeface="Bookman Old Style" pitchFamily="34" charset="0"/>
                <a:ea typeface="Bookman Old Style" pitchFamily="34" charset="-122"/>
                <a:cs typeface="Bookman Old Style" pitchFamily="34" charset="-120"/>
              </a:rPr>
              <a:t>EUPORA </a:t>
            </a:r>
            <a:r>
              <a:rPr lang="en-US" sz="1050" b="1" kern="0" spc="100" dirty="0">
                <a:solidFill>
                  <a:srgbClr val="303B39"/>
                </a:solidFill>
                <a:latin typeface="Bookman Old Style" pitchFamily="34" charset="0"/>
                <a:ea typeface="Bookman Old Style" pitchFamily="34" charset="-122"/>
                <a:cs typeface="Bookman Old Style" pitchFamily="34" charset="-120"/>
              </a:rPr>
              <a:t>2040</a:t>
            </a:r>
            <a:endParaRPr lang="en-US" sz="1050" dirty="0"/>
          </a:p>
        </p:txBody>
      </p:sp>
      <p:sp>
        <p:nvSpPr>
          <p:cNvPr id="13" name="Text 11"/>
          <p:cNvSpPr txBox="1"/>
          <p:nvPr/>
        </p:nvSpPr>
        <p:spPr>
          <a:xfrm>
            <a:off x="5486400" y="6419088"/>
            <a:ext cx="5852160" cy="274320"/>
          </a:xfrm>
          <a:prstGeom prst="rect">
            <a:avLst/>
          </a:prstGeom>
          <a:noFill/>
          <a:ln/>
        </p:spPr>
        <p:txBody>
          <a:bodyPr wrap="square" lIns="0" tIns="0" rIns="0" bIns="0" rtlCol="0" anchor="ctr"/>
          <a:lstStyle/>
          <a:p>
            <a:pPr marL="0" indent="0" algn="r">
              <a:buNone/>
            </a:pPr>
            <a:r>
              <a:rPr lang="en-US" sz="950" dirty="0">
                <a:solidFill>
                  <a:srgbClr val="6E7266"/>
                </a:solidFill>
                <a:latin typeface="Calibri" pitchFamily="34" charset="0"/>
                <a:ea typeface="Calibri" pitchFamily="34" charset="-122"/>
                <a:cs typeface="Calibri" pitchFamily="34" charset="-120"/>
              </a:rPr>
              <a:t>Comprehensive Plan  ·  Public Meeting  ·  Sept 24, 2026</a:t>
            </a:r>
            <a:endParaRPr lang="en-US" sz="9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822960" y="548640"/>
            <a:ext cx="658368" cy="658368"/>
          </a:xfrm>
          <a:prstGeom prst="ellipse">
            <a:avLst/>
          </a:prstGeom>
          <a:solidFill>
            <a:srgbClr val="B69C56"/>
          </a:solidFill>
          <a:ln/>
          <a:effectLst>
            <a:outerShdw blurRad="63500" dist="25400" dir="5400000" algn="bl" rotWithShape="0">
              <a:srgbClr val="000000">
                <a:alpha val="18000"/>
              </a:srgbClr>
            </a:outerShdw>
          </a:effectLst>
        </p:spPr>
        <p:txBody>
          <a:bodyPr/>
          <a:lstStyle/>
          <a:p>
            <a:endParaRPr lang="en-US"/>
          </a:p>
        </p:txBody>
      </p:sp>
      <p:sp>
        <p:nvSpPr>
          <p:cNvPr id="3" name="Text 1"/>
          <p:cNvSpPr txBox="1"/>
          <p:nvPr/>
        </p:nvSpPr>
        <p:spPr>
          <a:xfrm>
            <a:off x="822960" y="54864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Bookman Old Style" pitchFamily="34" charset="0"/>
                <a:ea typeface="Bookman Old Style" pitchFamily="34" charset="-122"/>
                <a:cs typeface="Bookman Old Style" pitchFamily="34" charset="-120"/>
              </a:rPr>
              <a:t>6</a:t>
            </a:r>
            <a:endParaRPr lang="en-US" sz="2400" dirty="0"/>
          </a:p>
        </p:txBody>
      </p:sp>
      <p:sp>
        <p:nvSpPr>
          <p:cNvPr id="4" name="Text 2"/>
          <p:cNvSpPr txBox="1"/>
          <p:nvPr/>
        </p:nvSpPr>
        <p:spPr>
          <a:xfrm>
            <a:off x="1664208" y="548640"/>
            <a:ext cx="5486400" cy="256032"/>
          </a:xfrm>
          <a:prstGeom prst="rect">
            <a:avLst/>
          </a:prstGeom>
          <a:noFill/>
          <a:ln/>
        </p:spPr>
        <p:txBody>
          <a:bodyPr wrap="square" lIns="0" tIns="0" rIns="0" bIns="0" rtlCol="0" anchor="ctr"/>
          <a:lstStyle/>
          <a:p>
            <a:pPr marL="0" indent="0">
              <a:buNone/>
            </a:pPr>
            <a:r>
              <a:rPr lang="en-US" sz="1100" b="1" kern="0" spc="220" dirty="0">
                <a:solidFill>
                  <a:srgbClr val="8A6F2E"/>
                </a:solidFill>
                <a:latin typeface="Calibri" pitchFamily="34" charset="0"/>
                <a:ea typeface="Calibri" pitchFamily="34" charset="-122"/>
                <a:cs typeface="Calibri" pitchFamily="34" charset="-120"/>
              </a:rPr>
              <a:t>STATION 6</a:t>
            </a:r>
            <a:endParaRPr lang="en-US" sz="1100" dirty="0"/>
          </a:p>
        </p:txBody>
      </p:sp>
      <p:sp>
        <p:nvSpPr>
          <p:cNvPr id="5" name="Text 3"/>
          <p:cNvSpPr txBox="1"/>
          <p:nvPr/>
        </p:nvSpPr>
        <p:spPr>
          <a:xfrm>
            <a:off x="1664208" y="786384"/>
            <a:ext cx="9692640" cy="731520"/>
          </a:xfrm>
          <a:prstGeom prst="rect">
            <a:avLst/>
          </a:prstGeom>
          <a:noFill/>
          <a:ln/>
        </p:spPr>
        <p:txBody>
          <a:bodyPr wrap="square" lIns="0" tIns="0" rIns="0" bIns="0" rtlCol="0" anchor="ctr"/>
          <a:lstStyle/>
          <a:p>
            <a:pPr marL="0" indent="0">
              <a:lnSpc>
                <a:spcPct val="96000"/>
              </a:lnSpc>
              <a:buNone/>
            </a:pPr>
            <a:r>
              <a:rPr lang="en-US" sz="2400" b="1" dirty="0">
                <a:solidFill>
                  <a:srgbClr val="303B39"/>
                </a:solidFill>
                <a:latin typeface="Bookman Old Style" pitchFamily="34" charset="0"/>
                <a:ea typeface="Bookman Old Style" pitchFamily="34" charset="-122"/>
                <a:cs typeface="Bookman Old Style" pitchFamily="34" charset="-120"/>
              </a:rPr>
              <a:t>Gathering Places, Recreation &amp; Public Life</a:t>
            </a:r>
            <a:endParaRPr lang="en-US" sz="2400" dirty="0"/>
          </a:p>
        </p:txBody>
      </p:sp>
      <p:sp>
        <p:nvSpPr>
          <p:cNvPr id="6" name="Text 4"/>
          <p:cNvSpPr txBox="1"/>
          <p:nvPr/>
        </p:nvSpPr>
        <p:spPr>
          <a:xfrm>
            <a:off x="1664208" y="1335920"/>
            <a:ext cx="10515600" cy="310896"/>
          </a:xfrm>
          <a:prstGeom prst="rect">
            <a:avLst/>
          </a:prstGeom>
          <a:noFill/>
          <a:ln/>
        </p:spPr>
        <p:txBody>
          <a:bodyPr wrap="square" lIns="0" tIns="0" rIns="0" bIns="0" rtlCol="0" anchor="ctr"/>
          <a:lstStyle/>
          <a:p>
            <a:pPr marL="0" indent="0">
              <a:buNone/>
            </a:pPr>
            <a:r>
              <a:rPr lang="en-US" sz="1600" b="1" dirty="0">
                <a:solidFill>
                  <a:srgbClr val="8A6F2E"/>
                </a:solidFill>
                <a:latin typeface="Calibri" pitchFamily="34" charset="0"/>
                <a:ea typeface="Calibri" pitchFamily="34" charset="-122"/>
                <a:cs typeface="Calibri" pitchFamily="34" charset="-120"/>
              </a:rPr>
              <a:t>Group Leaders:  </a:t>
            </a:r>
            <a:r>
              <a:rPr lang="en-US" sz="1600" i="1" dirty="0">
                <a:solidFill>
                  <a:srgbClr val="3D4239"/>
                </a:solidFill>
                <a:latin typeface="Calibri" pitchFamily="34" charset="0"/>
                <a:ea typeface="Calibri" pitchFamily="34" charset="-122"/>
                <a:cs typeface="Calibri" pitchFamily="34" charset="-120"/>
              </a:rPr>
              <a:t>Doug Brown, Rebecca Dean, Benny Dean, Jesse Strider</a:t>
            </a:r>
            <a:endParaRPr lang="en-US" sz="1600" dirty="0"/>
          </a:p>
        </p:txBody>
      </p:sp>
      <p:sp>
        <p:nvSpPr>
          <p:cNvPr id="7" name="Text 5"/>
          <p:cNvSpPr txBox="1"/>
          <p:nvPr/>
        </p:nvSpPr>
        <p:spPr>
          <a:xfrm>
            <a:off x="822960" y="1755648"/>
            <a:ext cx="5486400" cy="4279392"/>
          </a:xfrm>
          <a:prstGeom prst="rect">
            <a:avLst/>
          </a:prstGeom>
          <a:noFill/>
          <a:ln/>
        </p:spPr>
        <p:txBody>
          <a:bodyPr wrap="square" lIns="0" tIns="0" rIns="0" bIns="0" rtlCol="0" anchor="t"/>
          <a:lstStyle/>
          <a:p>
            <a:pPr marL="0" indent="0">
              <a:lnSpc>
                <a:spcPct val="104000"/>
              </a:lnSpc>
              <a:spcAft>
                <a:spcPts val="600"/>
              </a:spcAft>
              <a:buNone/>
            </a:pPr>
            <a:r>
              <a:rPr lang="en-US" sz="2400" dirty="0">
                <a:solidFill>
                  <a:srgbClr val="3D4239"/>
                </a:solidFill>
                <a:latin typeface="Calibri" pitchFamily="34" charset="0"/>
                <a:ea typeface="Calibri" pitchFamily="34" charset="-122"/>
                <a:cs typeface="Calibri" pitchFamily="34" charset="-120"/>
              </a:rPr>
              <a:t>Participants generated a wide range of ideas for getting people out, active, and together: pickleball, disc golf, improvements at White's Creek Lake, music, movies, festivals, performing arts, block parties, recreation for young people, and more public events. Possible early actions include community movie nights, seasonal block parties, and expanded festivals — plus an easily accessible community event calendar so people know what's happening.</a:t>
            </a:r>
            <a:endParaRPr lang="en-US" sz="2400" dirty="0"/>
          </a:p>
        </p:txBody>
      </p:sp>
      <p:sp>
        <p:nvSpPr>
          <p:cNvPr id="8" name="Shape 6"/>
          <p:cNvSpPr/>
          <p:nvPr/>
        </p:nvSpPr>
        <p:spPr>
          <a:xfrm>
            <a:off x="6537960" y="2011680"/>
            <a:ext cx="4818888" cy="4114800"/>
          </a:xfrm>
          <a:prstGeom prst="roundRect">
            <a:avLst>
              <a:gd name="adj" fmla="val 2000"/>
            </a:avLst>
          </a:prstGeom>
          <a:solidFill>
            <a:srgbClr val="F4F2EB"/>
          </a:solidFill>
          <a:ln/>
        </p:spPr>
        <p:txBody>
          <a:bodyPr/>
          <a:lstStyle/>
          <a:p>
            <a:endParaRPr lang="en-US"/>
          </a:p>
        </p:txBody>
      </p:sp>
      <p:sp>
        <p:nvSpPr>
          <p:cNvPr id="9" name="Text 7"/>
          <p:cNvSpPr txBox="1"/>
          <p:nvPr/>
        </p:nvSpPr>
        <p:spPr>
          <a:xfrm>
            <a:off x="6830568" y="2212848"/>
            <a:ext cx="3496773" cy="292608"/>
          </a:xfrm>
          <a:prstGeom prst="rect">
            <a:avLst/>
          </a:prstGeom>
          <a:noFill/>
          <a:ln/>
        </p:spPr>
        <p:txBody>
          <a:bodyPr wrap="square" lIns="0" tIns="0" rIns="0" bIns="0" rtlCol="0" anchor="ctr"/>
          <a:lstStyle/>
          <a:p>
            <a:pPr marL="0" indent="0">
              <a:buNone/>
            </a:pPr>
            <a:r>
              <a:rPr lang="en-US" sz="1600" b="1" kern="0" spc="160" dirty="0">
                <a:solidFill>
                  <a:srgbClr val="8A6F2E"/>
                </a:solidFill>
                <a:latin typeface="Calibri" pitchFamily="34" charset="0"/>
                <a:ea typeface="Calibri" pitchFamily="34" charset="-122"/>
                <a:cs typeface="Calibri" pitchFamily="34" charset="-120"/>
              </a:rPr>
              <a:t>POSSIBLE IMMEDIATE NEXT STEPS</a:t>
            </a:r>
            <a:endParaRPr lang="en-US" sz="1600" dirty="0"/>
          </a:p>
        </p:txBody>
      </p:sp>
      <p:sp>
        <p:nvSpPr>
          <p:cNvPr id="10" name="Text 8"/>
          <p:cNvSpPr txBox="1"/>
          <p:nvPr/>
        </p:nvSpPr>
        <p:spPr>
          <a:xfrm>
            <a:off x="6830568" y="2578608"/>
            <a:ext cx="4251960" cy="2944368"/>
          </a:xfrm>
          <a:prstGeom prst="rect">
            <a:avLst/>
          </a:prstGeom>
          <a:noFill/>
          <a:ln/>
        </p:spPr>
        <p:txBody>
          <a:bodyPr wrap="square" lIns="0" tIns="0" rIns="0" bIns="0" rtlCol="0" anchor="t"/>
          <a:lstStyle/>
          <a:p>
            <a:pPr marL="177800" indent="-177800">
              <a:lnSpc>
                <a:spcPct val="98000"/>
              </a:lnSpc>
              <a:spcAft>
                <a:spcPts val="500"/>
              </a:spcAft>
              <a:buSzPct val="100000"/>
              <a:buChar char="•"/>
            </a:pPr>
            <a:r>
              <a:rPr lang="en-US" dirty="0">
                <a:solidFill>
                  <a:srgbClr val="3D4239"/>
                </a:solidFill>
                <a:latin typeface="Calibri" pitchFamily="34" charset="0"/>
                <a:ea typeface="Calibri" pitchFamily="34" charset="-122"/>
                <a:cs typeface="Calibri" pitchFamily="34" charset="-120"/>
              </a:rPr>
              <a:t>Use 2% Commission funds to buy a movie license (researched by Odie Avery) — the New Century Club may host movie nights, possibly at The Bly (owned by BSA).</a:t>
            </a:r>
            <a:endParaRPr lang="en-US" dirty="0"/>
          </a:p>
          <a:p>
            <a:pPr marL="177800" indent="-177800">
              <a:lnSpc>
                <a:spcPct val="98000"/>
              </a:lnSpc>
              <a:spcAft>
                <a:spcPts val="500"/>
              </a:spcAft>
              <a:buSzPct val="100000"/>
              <a:buChar char="•"/>
            </a:pPr>
            <a:r>
              <a:rPr lang="en-US" dirty="0">
                <a:solidFill>
                  <a:srgbClr val="3D4239"/>
                </a:solidFill>
                <a:latin typeface="Calibri" pitchFamily="34" charset="0"/>
                <a:ea typeface="Calibri" pitchFamily="34" charset="-122"/>
                <a:cs typeface="Calibri" pitchFamily="34" charset="-120"/>
              </a:rPr>
              <a:t>Explore a Halloween block party for adults after trick-or-treating: music, food trucks, a costume contest.</a:t>
            </a:r>
            <a:endParaRPr lang="en-US" dirty="0"/>
          </a:p>
          <a:p>
            <a:pPr marL="177800" indent="-177800">
              <a:lnSpc>
                <a:spcPct val="98000"/>
              </a:lnSpc>
              <a:spcAft>
                <a:spcPts val="500"/>
              </a:spcAft>
              <a:buSzPct val="100000"/>
              <a:buChar char="•"/>
            </a:pPr>
            <a:r>
              <a:rPr lang="en-US" dirty="0">
                <a:solidFill>
                  <a:srgbClr val="3D4239"/>
                </a:solidFill>
                <a:latin typeface="Calibri" pitchFamily="34" charset="0"/>
                <a:ea typeface="Calibri" pitchFamily="34" charset="-122"/>
                <a:cs typeface="Calibri" pitchFamily="34" charset="-120"/>
              </a:rPr>
              <a:t>Explore a block party tied to the Christmas Parade; a Crawfish Festival in April (SouthWay will explore an ecological / Old Cove theme); and support for Churchill Day in May.</a:t>
            </a:r>
            <a:endParaRPr lang="en-US" dirty="0"/>
          </a:p>
        </p:txBody>
      </p:sp>
      <p:sp>
        <p:nvSpPr>
          <p:cNvPr id="11" name="Text 9"/>
          <p:cNvSpPr txBox="1"/>
          <p:nvPr/>
        </p:nvSpPr>
        <p:spPr>
          <a:xfrm>
            <a:off x="822960" y="6126480"/>
            <a:ext cx="10515600" cy="402336"/>
          </a:xfrm>
          <a:prstGeom prst="rect">
            <a:avLst/>
          </a:prstGeom>
          <a:noFill/>
          <a:ln/>
        </p:spPr>
        <p:txBody>
          <a:bodyPr wrap="square" lIns="0" tIns="0" rIns="0" bIns="0" rtlCol="0" anchor="ctr"/>
          <a:lstStyle/>
          <a:p>
            <a:pPr marL="0" indent="0">
              <a:lnSpc>
                <a:spcPct val="95000"/>
              </a:lnSpc>
              <a:buNone/>
            </a:pPr>
            <a:r>
              <a:rPr lang="en-US" sz="1600" b="1" dirty="0">
                <a:solidFill>
                  <a:srgbClr val="303B39"/>
                </a:solidFill>
                <a:latin typeface="Calibri" pitchFamily="34" charset="0"/>
                <a:ea typeface="Calibri" pitchFamily="34" charset="-122"/>
                <a:cs typeface="Calibri" pitchFamily="34" charset="-120"/>
              </a:rPr>
              <a:t>Station Information</a:t>
            </a:r>
            <a:r>
              <a:rPr lang="en-US" sz="1600" dirty="0">
                <a:solidFill>
                  <a:srgbClr val="303B39"/>
                </a:solidFill>
                <a:latin typeface="Calibri" pitchFamily="34" charset="0"/>
                <a:ea typeface="Calibri" pitchFamily="34" charset="-122"/>
                <a:cs typeface="Calibri" pitchFamily="34" charset="-120"/>
              </a:rPr>
              <a:t>:   </a:t>
            </a:r>
            <a:r>
              <a:rPr lang="en-US" sz="1600" i="1" dirty="0">
                <a:solidFill>
                  <a:srgbClr val="303B39"/>
                </a:solidFill>
                <a:latin typeface="Calibri" panose="020F0502020204030204" pitchFamily="34" charset="0"/>
                <a:ea typeface="Calibri" panose="020F0502020204030204" pitchFamily="34" charset="0"/>
                <a:cs typeface="Calibri" panose="020F0502020204030204" pitchFamily="34" charset="0"/>
              </a:rPr>
              <a:t>M</a:t>
            </a:r>
            <a:r>
              <a:rPr lang="en-US" sz="1600" i="1" dirty="0">
                <a:solidFill>
                  <a:srgbClr val="6E7266"/>
                </a:solidFill>
                <a:latin typeface="Calibri" panose="020F0502020204030204" pitchFamily="34" charset="0"/>
                <a:ea typeface="Calibri" panose="020F0502020204030204" pitchFamily="34" charset="0"/>
                <a:cs typeface="Calibri" panose="020F0502020204030204" pitchFamily="34" charset="0"/>
              </a:rPr>
              <a:t>aps of “third places,” and a survey of new “third place” ideas or improvements to existing spaces.</a:t>
            </a:r>
            <a:endParaRPr lang="en-US" sz="1600" i="1" dirty="0">
              <a:latin typeface="Calibri" panose="020F0502020204030204" pitchFamily="34" charset="0"/>
              <a:ea typeface="Calibri" panose="020F0502020204030204" pitchFamily="34" charset="0"/>
              <a:cs typeface="Calibri" panose="020F0502020204030204" pitchFamily="34" charset="0"/>
            </a:endParaRPr>
          </a:p>
        </p:txBody>
      </p:sp>
      <p:sp>
        <p:nvSpPr>
          <p:cNvPr id="12" name="Text 10"/>
          <p:cNvSpPr txBox="1"/>
          <p:nvPr/>
        </p:nvSpPr>
        <p:spPr>
          <a:xfrm>
            <a:off x="502920" y="6419088"/>
            <a:ext cx="2743200" cy="274320"/>
          </a:xfrm>
          <a:prstGeom prst="rect">
            <a:avLst/>
          </a:prstGeom>
          <a:noFill/>
          <a:ln/>
        </p:spPr>
        <p:txBody>
          <a:bodyPr wrap="square" lIns="0" tIns="0" rIns="0" bIns="0" rtlCol="0" anchor="ctr"/>
          <a:lstStyle/>
          <a:p>
            <a:pPr marL="0" indent="0" algn="l">
              <a:buNone/>
            </a:pPr>
            <a:r>
              <a:rPr lang="en-US" sz="1050" b="1" kern="0" spc="100" dirty="0">
                <a:solidFill>
                  <a:srgbClr val="8A6F2E"/>
                </a:solidFill>
                <a:latin typeface="Bookman Old Style" pitchFamily="34" charset="0"/>
                <a:ea typeface="Bookman Old Style" pitchFamily="34" charset="-122"/>
                <a:cs typeface="Bookman Old Style" pitchFamily="34" charset="-120"/>
              </a:rPr>
              <a:t>EUPORA </a:t>
            </a:r>
            <a:r>
              <a:rPr lang="en-US" sz="1050" b="1" kern="0" spc="100" dirty="0">
                <a:solidFill>
                  <a:srgbClr val="303B39"/>
                </a:solidFill>
                <a:latin typeface="Bookman Old Style" pitchFamily="34" charset="0"/>
                <a:ea typeface="Bookman Old Style" pitchFamily="34" charset="-122"/>
                <a:cs typeface="Bookman Old Style" pitchFamily="34" charset="-120"/>
              </a:rPr>
              <a:t>2040</a:t>
            </a:r>
            <a:endParaRPr lang="en-US" sz="1050" dirty="0"/>
          </a:p>
        </p:txBody>
      </p:sp>
      <p:sp>
        <p:nvSpPr>
          <p:cNvPr id="13" name="Text 11"/>
          <p:cNvSpPr txBox="1"/>
          <p:nvPr/>
        </p:nvSpPr>
        <p:spPr>
          <a:xfrm>
            <a:off x="5486400" y="6419088"/>
            <a:ext cx="5852160" cy="274320"/>
          </a:xfrm>
          <a:prstGeom prst="rect">
            <a:avLst/>
          </a:prstGeom>
          <a:noFill/>
          <a:ln/>
        </p:spPr>
        <p:txBody>
          <a:bodyPr wrap="square" lIns="0" tIns="0" rIns="0" bIns="0" rtlCol="0" anchor="ctr"/>
          <a:lstStyle/>
          <a:p>
            <a:pPr marL="0" indent="0" algn="r">
              <a:buNone/>
            </a:pPr>
            <a:r>
              <a:rPr lang="en-US" sz="950" dirty="0">
                <a:solidFill>
                  <a:srgbClr val="6E7266"/>
                </a:solidFill>
                <a:latin typeface="Calibri" pitchFamily="34" charset="0"/>
                <a:ea typeface="Calibri" pitchFamily="34" charset="-122"/>
                <a:cs typeface="Calibri" pitchFamily="34" charset="-120"/>
              </a:rPr>
              <a:t>Comprehensive Plan  ·  Public Meeting  ·  Sept 24, 2026</a:t>
            </a:r>
            <a:endParaRPr lang="en-US" sz="9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822960" y="548640"/>
            <a:ext cx="658368" cy="658368"/>
          </a:xfrm>
          <a:prstGeom prst="ellipse">
            <a:avLst/>
          </a:prstGeom>
          <a:solidFill>
            <a:srgbClr val="B69C56"/>
          </a:solidFill>
          <a:ln/>
          <a:effectLst>
            <a:outerShdw blurRad="63500" dist="25400" dir="5400000" algn="bl" rotWithShape="0">
              <a:srgbClr val="000000">
                <a:alpha val="18000"/>
              </a:srgbClr>
            </a:outerShdw>
          </a:effectLst>
        </p:spPr>
        <p:txBody>
          <a:bodyPr/>
          <a:lstStyle/>
          <a:p>
            <a:endParaRPr lang="en-US"/>
          </a:p>
        </p:txBody>
      </p:sp>
      <p:sp>
        <p:nvSpPr>
          <p:cNvPr id="3" name="Text 1"/>
          <p:cNvSpPr txBox="1"/>
          <p:nvPr/>
        </p:nvSpPr>
        <p:spPr>
          <a:xfrm>
            <a:off x="822960" y="54864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Bookman Old Style" pitchFamily="34" charset="0"/>
                <a:ea typeface="Bookman Old Style" pitchFamily="34" charset="-122"/>
                <a:cs typeface="Bookman Old Style" pitchFamily="34" charset="-120"/>
              </a:rPr>
              <a:t>7</a:t>
            </a:r>
            <a:endParaRPr lang="en-US" sz="2400" dirty="0"/>
          </a:p>
        </p:txBody>
      </p:sp>
      <p:sp>
        <p:nvSpPr>
          <p:cNvPr id="4" name="Text 2"/>
          <p:cNvSpPr txBox="1"/>
          <p:nvPr/>
        </p:nvSpPr>
        <p:spPr>
          <a:xfrm>
            <a:off x="1664208" y="548640"/>
            <a:ext cx="5486400" cy="256032"/>
          </a:xfrm>
          <a:prstGeom prst="rect">
            <a:avLst/>
          </a:prstGeom>
          <a:noFill/>
          <a:ln/>
        </p:spPr>
        <p:txBody>
          <a:bodyPr wrap="square" lIns="0" tIns="0" rIns="0" bIns="0" rtlCol="0" anchor="ctr"/>
          <a:lstStyle/>
          <a:p>
            <a:pPr marL="0" indent="0">
              <a:buNone/>
            </a:pPr>
            <a:r>
              <a:rPr lang="en-US" sz="1100" b="1" kern="0" spc="220" dirty="0">
                <a:solidFill>
                  <a:srgbClr val="8A6F2E"/>
                </a:solidFill>
                <a:latin typeface="Calibri" pitchFamily="34" charset="0"/>
                <a:ea typeface="Calibri" pitchFamily="34" charset="-122"/>
                <a:cs typeface="Calibri" pitchFamily="34" charset="-120"/>
              </a:rPr>
              <a:t>STATION 7</a:t>
            </a:r>
            <a:endParaRPr lang="en-US" sz="1100" dirty="0"/>
          </a:p>
        </p:txBody>
      </p:sp>
      <p:sp>
        <p:nvSpPr>
          <p:cNvPr id="5" name="Text 3"/>
          <p:cNvSpPr txBox="1"/>
          <p:nvPr/>
        </p:nvSpPr>
        <p:spPr>
          <a:xfrm>
            <a:off x="1664208" y="786384"/>
            <a:ext cx="9692640" cy="731520"/>
          </a:xfrm>
          <a:prstGeom prst="rect">
            <a:avLst/>
          </a:prstGeom>
          <a:noFill/>
          <a:ln/>
        </p:spPr>
        <p:txBody>
          <a:bodyPr wrap="square" lIns="0" tIns="0" rIns="0" bIns="0" rtlCol="0" anchor="ctr"/>
          <a:lstStyle/>
          <a:p>
            <a:pPr marL="0" indent="0">
              <a:lnSpc>
                <a:spcPct val="96000"/>
              </a:lnSpc>
              <a:buNone/>
            </a:pPr>
            <a:r>
              <a:rPr lang="en-US" sz="2400" b="1" dirty="0">
                <a:solidFill>
                  <a:srgbClr val="303B39"/>
                </a:solidFill>
                <a:latin typeface="Bookman Old Style" pitchFamily="34" charset="0"/>
                <a:ea typeface="Bookman Old Style" pitchFamily="34" charset="-122"/>
                <a:cs typeface="Bookman Old Style" pitchFamily="34" charset="-120"/>
              </a:rPr>
              <a:t>Eupora's Story, Communication &amp; Invitation</a:t>
            </a:r>
            <a:endParaRPr lang="en-US" sz="2400" dirty="0"/>
          </a:p>
        </p:txBody>
      </p:sp>
      <p:sp>
        <p:nvSpPr>
          <p:cNvPr id="6" name="Text 4"/>
          <p:cNvSpPr txBox="1"/>
          <p:nvPr/>
        </p:nvSpPr>
        <p:spPr>
          <a:xfrm>
            <a:off x="1664208" y="1316736"/>
            <a:ext cx="10515600" cy="310896"/>
          </a:xfrm>
          <a:prstGeom prst="rect">
            <a:avLst/>
          </a:prstGeom>
          <a:noFill/>
          <a:ln/>
        </p:spPr>
        <p:txBody>
          <a:bodyPr wrap="square" lIns="0" tIns="0" rIns="0" bIns="0" rtlCol="0" anchor="ctr"/>
          <a:lstStyle/>
          <a:p>
            <a:pPr marL="0" indent="0">
              <a:buNone/>
            </a:pPr>
            <a:r>
              <a:rPr lang="en-US" sz="1600" b="1" dirty="0">
                <a:solidFill>
                  <a:srgbClr val="8A6F2E"/>
                </a:solidFill>
                <a:latin typeface="Calibri" pitchFamily="34" charset="0"/>
                <a:ea typeface="Calibri" pitchFamily="34" charset="-122"/>
                <a:cs typeface="Calibri" pitchFamily="34" charset="-120"/>
              </a:rPr>
              <a:t>Group Leaders:  </a:t>
            </a:r>
            <a:r>
              <a:rPr lang="en-US" sz="1600" i="1" dirty="0">
                <a:solidFill>
                  <a:srgbClr val="3D4239"/>
                </a:solidFill>
                <a:latin typeface="Calibri" pitchFamily="34" charset="0"/>
                <a:ea typeface="Calibri" pitchFamily="34" charset="-122"/>
                <a:cs typeface="Calibri" pitchFamily="34" charset="-120"/>
              </a:rPr>
              <a:t>Gina Brown, April McMullen, Doris Tanner</a:t>
            </a:r>
            <a:endParaRPr lang="en-US" sz="1600" dirty="0"/>
          </a:p>
        </p:txBody>
      </p:sp>
      <p:sp>
        <p:nvSpPr>
          <p:cNvPr id="7" name="Text 5"/>
          <p:cNvSpPr txBox="1"/>
          <p:nvPr/>
        </p:nvSpPr>
        <p:spPr>
          <a:xfrm>
            <a:off x="822960" y="1773936"/>
            <a:ext cx="5486400" cy="4206240"/>
          </a:xfrm>
          <a:prstGeom prst="rect">
            <a:avLst/>
          </a:prstGeom>
          <a:noFill/>
          <a:ln/>
        </p:spPr>
        <p:txBody>
          <a:bodyPr wrap="square" lIns="0" tIns="0" rIns="0" bIns="0" rtlCol="0" anchor="t"/>
          <a:lstStyle/>
          <a:p>
            <a:pPr marL="0" indent="0">
              <a:lnSpc>
                <a:spcPct val="104000"/>
              </a:lnSpc>
              <a:spcAft>
                <a:spcPts val="600"/>
              </a:spcAft>
              <a:buNone/>
            </a:pPr>
            <a:r>
              <a:rPr lang="en-US" sz="2200" dirty="0">
                <a:solidFill>
                  <a:srgbClr val="3D4239"/>
                </a:solidFill>
                <a:latin typeface="Calibri" pitchFamily="34" charset="0"/>
                <a:ea typeface="Calibri" pitchFamily="34" charset="-122"/>
                <a:cs typeface="Calibri" pitchFamily="34" charset="-120"/>
              </a:rPr>
              <a:t>This group explored ways to tell Eupora's story more fully while keeping residents better informed — oral histories with former Webster County Training School and Eupora High School students, stories from longtime residents and those who moved away, youth storytelling, a community cookbook, skill-sharing, and regular Eupora 2040 updates. An important point: Eupora's history has not been experienced the same way by everyone. Telling the story well means room for both joyful memories and more difficult experiences.</a:t>
            </a:r>
            <a:endParaRPr lang="en-US" sz="2200" dirty="0"/>
          </a:p>
        </p:txBody>
      </p:sp>
      <p:sp>
        <p:nvSpPr>
          <p:cNvPr id="8" name="Shape 6"/>
          <p:cNvSpPr/>
          <p:nvPr/>
        </p:nvSpPr>
        <p:spPr>
          <a:xfrm>
            <a:off x="6537960" y="1849598"/>
            <a:ext cx="4818888" cy="4114800"/>
          </a:xfrm>
          <a:prstGeom prst="roundRect">
            <a:avLst>
              <a:gd name="adj" fmla="val 2000"/>
            </a:avLst>
          </a:prstGeom>
          <a:solidFill>
            <a:srgbClr val="F4F2EB"/>
          </a:solidFill>
          <a:ln/>
        </p:spPr>
        <p:txBody>
          <a:bodyPr/>
          <a:lstStyle/>
          <a:p>
            <a:endParaRPr lang="en-US"/>
          </a:p>
        </p:txBody>
      </p:sp>
      <p:sp>
        <p:nvSpPr>
          <p:cNvPr id="9" name="Text 7"/>
          <p:cNvSpPr txBox="1"/>
          <p:nvPr/>
        </p:nvSpPr>
        <p:spPr>
          <a:xfrm>
            <a:off x="6812280" y="2157984"/>
            <a:ext cx="4270248" cy="292608"/>
          </a:xfrm>
          <a:prstGeom prst="rect">
            <a:avLst/>
          </a:prstGeom>
          <a:noFill/>
          <a:ln/>
        </p:spPr>
        <p:txBody>
          <a:bodyPr wrap="square" lIns="0" tIns="0" rIns="0" bIns="0" rtlCol="0" anchor="ctr"/>
          <a:lstStyle/>
          <a:p>
            <a:pPr marL="0" indent="0">
              <a:buNone/>
            </a:pPr>
            <a:r>
              <a:rPr lang="en-US" b="1" kern="0" spc="160" dirty="0">
                <a:solidFill>
                  <a:srgbClr val="8A6F2E"/>
                </a:solidFill>
                <a:latin typeface="Calibri" pitchFamily="34" charset="0"/>
                <a:ea typeface="Calibri" pitchFamily="34" charset="-122"/>
                <a:cs typeface="Calibri" pitchFamily="34" charset="-120"/>
              </a:rPr>
              <a:t>POSSIBLE IMMEDIATE NEXT STEPS</a:t>
            </a:r>
            <a:endParaRPr lang="en-US" dirty="0"/>
          </a:p>
        </p:txBody>
      </p:sp>
      <p:sp>
        <p:nvSpPr>
          <p:cNvPr id="10" name="Text 8"/>
          <p:cNvSpPr txBox="1"/>
          <p:nvPr/>
        </p:nvSpPr>
        <p:spPr>
          <a:xfrm>
            <a:off x="6830568" y="2523744"/>
            <a:ext cx="4251960" cy="3364992"/>
          </a:xfrm>
          <a:prstGeom prst="rect">
            <a:avLst/>
          </a:prstGeom>
          <a:noFill/>
          <a:ln/>
        </p:spPr>
        <p:txBody>
          <a:bodyPr wrap="square" lIns="0" tIns="0" rIns="0" bIns="0" rtlCol="0" anchor="t"/>
          <a:lstStyle/>
          <a:p>
            <a:pPr marL="177800" indent="-177800">
              <a:lnSpc>
                <a:spcPct val="98000"/>
              </a:lnSpc>
              <a:spcAft>
                <a:spcPts val="500"/>
              </a:spcAft>
              <a:buSzPct val="100000"/>
              <a:buChar char="•"/>
            </a:pPr>
            <a:r>
              <a:rPr lang="en-US" sz="2000" dirty="0">
                <a:solidFill>
                  <a:srgbClr val="3D4239"/>
                </a:solidFill>
                <a:latin typeface="Calibri" pitchFamily="34" charset="0"/>
                <a:ea typeface="Calibri" pitchFamily="34" charset="-122"/>
                <a:cs typeface="Calibri" pitchFamily="34" charset="-120"/>
              </a:rPr>
              <a:t>A community cookbook.</a:t>
            </a:r>
            <a:endParaRPr lang="en-US" sz="2000" dirty="0"/>
          </a:p>
          <a:p>
            <a:pPr marL="177800" indent="-177800">
              <a:lnSpc>
                <a:spcPct val="98000"/>
              </a:lnSpc>
              <a:spcAft>
                <a:spcPts val="500"/>
              </a:spcAft>
              <a:buSzPct val="100000"/>
              <a:buChar char="•"/>
            </a:pPr>
            <a:r>
              <a:rPr lang="en-US" sz="2000" dirty="0">
                <a:solidFill>
                  <a:srgbClr val="3D4239"/>
                </a:solidFill>
                <a:latin typeface="Calibri" pitchFamily="34" charset="0"/>
                <a:ea typeface="Calibri" pitchFamily="34" charset="-122"/>
                <a:cs typeface="Calibri" pitchFamily="34" charset="-120"/>
              </a:rPr>
              <a:t>A possible commercial: Odie Avery’s colleague, a producer in West Point has agreed to help — ~$5K (a reasonable budget from 2% funds).</a:t>
            </a:r>
            <a:endParaRPr lang="en-US" sz="2000" dirty="0"/>
          </a:p>
          <a:p>
            <a:pPr marL="177800" indent="-177800">
              <a:lnSpc>
                <a:spcPct val="98000"/>
              </a:lnSpc>
              <a:spcAft>
                <a:spcPts val="500"/>
              </a:spcAft>
              <a:buSzPct val="100000"/>
              <a:buChar char="•"/>
            </a:pPr>
            <a:r>
              <a:rPr lang="en-US" sz="2000" dirty="0">
                <a:solidFill>
                  <a:srgbClr val="3D4239"/>
                </a:solidFill>
                <a:latin typeface="Calibri" pitchFamily="34" charset="0"/>
                <a:ea typeface="Calibri" pitchFamily="34" charset="-122"/>
                <a:cs typeface="Calibri" pitchFamily="34" charset="-120"/>
              </a:rPr>
              <a:t>A Substack / column on Eupora 2040 to share developments, vision, successes and failures, and find allies and partners.</a:t>
            </a:r>
            <a:endParaRPr lang="en-US" sz="2000" dirty="0"/>
          </a:p>
          <a:p>
            <a:pPr marL="177800" indent="-177800">
              <a:lnSpc>
                <a:spcPct val="98000"/>
              </a:lnSpc>
              <a:spcAft>
                <a:spcPts val="500"/>
              </a:spcAft>
              <a:buSzPct val="100000"/>
              <a:buChar char="•"/>
            </a:pPr>
            <a:r>
              <a:rPr lang="en-US" sz="2000" dirty="0">
                <a:solidFill>
                  <a:srgbClr val="3D4239"/>
                </a:solidFill>
                <a:latin typeface="Calibri" pitchFamily="34" charset="0"/>
                <a:ea typeface="Calibri" pitchFamily="34" charset="-122"/>
                <a:cs typeface="Calibri" pitchFamily="34" charset="-120"/>
              </a:rPr>
              <a:t>Website is live: www.eupora2040.com</a:t>
            </a:r>
            <a:endParaRPr lang="en-US" sz="2000" dirty="0"/>
          </a:p>
        </p:txBody>
      </p:sp>
      <p:sp>
        <p:nvSpPr>
          <p:cNvPr id="11" name="Text 9"/>
          <p:cNvSpPr txBox="1"/>
          <p:nvPr/>
        </p:nvSpPr>
        <p:spPr>
          <a:xfrm>
            <a:off x="1051560" y="6071616"/>
            <a:ext cx="10515600" cy="402336"/>
          </a:xfrm>
          <a:prstGeom prst="rect">
            <a:avLst/>
          </a:prstGeom>
          <a:noFill/>
          <a:ln/>
        </p:spPr>
        <p:txBody>
          <a:bodyPr wrap="square" lIns="0" tIns="0" rIns="0" bIns="0" rtlCol="0" anchor="ctr"/>
          <a:lstStyle/>
          <a:p>
            <a:pPr marL="0" indent="0">
              <a:lnSpc>
                <a:spcPct val="95000"/>
              </a:lnSpc>
              <a:buNone/>
            </a:pPr>
            <a:r>
              <a:rPr lang="en-US" sz="1400" b="1" dirty="0">
                <a:solidFill>
                  <a:srgbClr val="303B39"/>
                </a:solidFill>
                <a:latin typeface="Calibri" pitchFamily="34" charset="0"/>
                <a:ea typeface="Calibri" pitchFamily="34" charset="-122"/>
                <a:cs typeface="Calibri" pitchFamily="34" charset="-120"/>
              </a:rPr>
              <a:t>Station Information   </a:t>
            </a:r>
            <a:r>
              <a:rPr lang="en-US" sz="1400" i="1" dirty="0">
                <a:solidFill>
                  <a:srgbClr val="6E7266"/>
                </a:solidFill>
                <a:latin typeface="Calibri" pitchFamily="34" charset="0"/>
                <a:ea typeface="Calibri" pitchFamily="34" charset="-122"/>
                <a:cs typeface="Calibri" pitchFamily="34" charset="-120"/>
              </a:rPr>
              <a:t>No station tonight. Closing interactive exercise in pairs: share (and possibly record) a treasured Eupora story with a partner</a:t>
            </a:r>
            <a:r>
              <a:rPr lang="en-US" sz="1000" i="1" dirty="0">
                <a:solidFill>
                  <a:srgbClr val="6E7266"/>
                </a:solidFill>
                <a:latin typeface="Calibri" pitchFamily="34" charset="0"/>
                <a:ea typeface="Calibri" pitchFamily="34" charset="-122"/>
                <a:cs typeface="Calibri" pitchFamily="34" charset="-120"/>
              </a:rPr>
              <a:t>.</a:t>
            </a:r>
            <a:endParaRPr lang="en-US" sz="1000" dirty="0"/>
          </a:p>
        </p:txBody>
      </p:sp>
      <p:sp>
        <p:nvSpPr>
          <p:cNvPr id="12" name="Text 10"/>
          <p:cNvSpPr txBox="1"/>
          <p:nvPr/>
        </p:nvSpPr>
        <p:spPr>
          <a:xfrm>
            <a:off x="502920" y="6419088"/>
            <a:ext cx="2743200" cy="274320"/>
          </a:xfrm>
          <a:prstGeom prst="rect">
            <a:avLst/>
          </a:prstGeom>
          <a:noFill/>
          <a:ln/>
        </p:spPr>
        <p:txBody>
          <a:bodyPr wrap="square" lIns="0" tIns="0" rIns="0" bIns="0" rtlCol="0" anchor="ctr"/>
          <a:lstStyle/>
          <a:p>
            <a:pPr marL="0" indent="0" algn="l">
              <a:buNone/>
            </a:pPr>
            <a:r>
              <a:rPr lang="en-US" sz="1050" b="1" kern="0" spc="100" dirty="0">
                <a:solidFill>
                  <a:srgbClr val="8A6F2E"/>
                </a:solidFill>
                <a:latin typeface="Bookman Old Style" pitchFamily="34" charset="0"/>
                <a:ea typeface="Bookman Old Style" pitchFamily="34" charset="-122"/>
                <a:cs typeface="Bookman Old Style" pitchFamily="34" charset="-120"/>
              </a:rPr>
              <a:t>EUPORA </a:t>
            </a:r>
            <a:r>
              <a:rPr lang="en-US" sz="1050" b="1" kern="0" spc="100" dirty="0">
                <a:solidFill>
                  <a:srgbClr val="303B39"/>
                </a:solidFill>
                <a:latin typeface="Bookman Old Style" pitchFamily="34" charset="0"/>
                <a:ea typeface="Bookman Old Style" pitchFamily="34" charset="-122"/>
                <a:cs typeface="Bookman Old Style" pitchFamily="34" charset="-120"/>
              </a:rPr>
              <a:t>2040</a:t>
            </a:r>
            <a:endParaRPr lang="en-US" sz="1050" dirty="0"/>
          </a:p>
        </p:txBody>
      </p:sp>
      <p:sp>
        <p:nvSpPr>
          <p:cNvPr id="13" name="Text 11"/>
          <p:cNvSpPr txBox="1"/>
          <p:nvPr/>
        </p:nvSpPr>
        <p:spPr>
          <a:xfrm>
            <a:off x="5486400" y="6419088"/>
            <a:ext cx="5852160" cy="274320"/>
          </a:xfrm>
          <a:prstGeom prst="rect">
            <a:avLst/>
          </a:prstGeom>
          <a:noFill/>
          <a:ln/>
        </p:spPr>
        <p:txBody>
          <a:bodyPr wrap="square" lIns="0" tIns="0" rIns="0" bIns="0" rtlCol="0" anchor="ctr"/>
          <a:lstStyle/>
          <a:p>
            <a:pPr marL="0" indent="0" algn="r">
              <a:buNone/>
            </a:pPr>
            <a:r>
              <a:rPr lang="en-US" sz="950" dirty="0">
                <a:solidFill>
                  <a:srgbClr val="6E7266"/>
                </a:solidFill>
                <a:latin typeface="Calibri" pitchFamily="34" charset="0"/>
                <a:ea typeface="Calibri" pitchFamily="34" charset="-122"/>
                <a:cs typeface="Calibri" pitchFamily="34" charset="-120"/>
              </a:rPr>
              <a:t>Comprehensive Plan  ·  Public Meeting  ·  Sept 24, 2026</a:t>
            </a:r>
            <a:endParaRPr lang="en-US" sz="9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303B39"/>
        </a:solidFill>
        <a:effectLst/>
      </p:bgPr>
    </p:bg>
    <p:spTree>
      <p:nvGrpSpPr>
        <p:cNvPr id="1" name=""/>
        <p:cNvGrpSpPr/>
        <p:nvPr/>
      </p:nvGrpSpPr>
      <p:grpSpPr>
        <a:xfrm>
          <a:off x="0" y="0"/>
          <a:ext cx="0" cy="0"/>
          <a:chOff x="0" y="0"/>
          <a:chExt cx="0" cy="0"/>
        </a:xfrm>
      </p:grpSpPr>
      <p:sp>
        <p:nvSpPr>
          <p:cNvPr id="2" name="Text 0"/>
          <p:cNvSpPr txBox="1"/>
          <p:nvPr/>
        </p:nvSpPr>
        <p:spPr>
          <a:xfrm>
            <a:off x="822960" y="822960"/>
            <a:ext cx="10515600" cy="329184"/>
          </a:xfrm>
          <a:prstGeom prst="rect">
            <a:avLst/>
          </a:prstGeom>
          <a:noFill/>
          <a:ln/>
        </p:spPr>
        <p:txBody>
          <a:bodyPr wrap="square" lIns="0" tIns="0" rIns="0" bIns="0" rtlCol="0" anchor="ctr"/>
          <a:lstStyle/>
          <a:p>
            <a:pPr marL="0" indent="0">
              <a:buNone/>
            </a:pPr>
            <a:r>
              <a:rPr lang="en-US" sz="1300" b="1" kern="0" spc="240" dirty="0">
                <a:solidFill>
                  <a:srgbClr val="B69C56"/>
                </a:solidFill>
                <a:latin typeface="Calibri" pitchFamily="34" charset="0"/>
                <a:ea typeface="Calibri" pitchFamily="34" charset="-122"/>
                <a:cs typeface="Calibri" pitchFamily="34" charset="-120"/>
              </a:rPr>
              <a:t>CLOSING EXERCISE</a:t>
            </a:r>
            <a:endParaRPr lang="en-US" sz="1300" dirty="0"/>
          </a:p>
        </p:txBody>
      </p:sp>
      <p:sp>
        <p:nvSpPr>
          <p:cNvPr id="3" name="Text 1"/>
          <p:cNvSpPr txBox="1"/>
          <p:nvPr/>
        </p:nvSpPr>
        <p:spPr>
          <a:xfrm>
            <a:off x="786384" y="1188720"/>
            <a:ext cx="10607040" cy="822960"/>
          </a:xfrm>
          <a:prstGeom prst="rect">
            <a:avLst/>
          </a:prstGeom>
          <a:noFill/>
          <a:ln/>
        </p:spPr>
        <p:txBody>
          <a:bodyPr wrap="square" lIns="0" tIns="0" rIns="0" bIns="0" rtlCol="0" anchor="ctr"/>
          <a:lstStyle/>
          <a:p>
            <a:pPr marL="0" indent="0">
              <a:buNone/>
            </a:pPr>
            <a:r>
              <a:rPr lang="en-US" sz="3600" b="1" dirty="0">
                <a:solidFill>
                  <a:srgbClr val="FFFFFF"/>
                </a:solidFill>
                <a:latin typeface="Bookman Old Style" pitchFamily="34" charset="0"/>
                <a:ea typeface="Bookman Old Style" pitchFamily="34" charset="-122"/>
                <a:cs typeface="Bookman Old Style" pitchFamily="34" charset="-120"/>
              </a:rPr>
              <a:t>Share a Treasured Eupora Memory</a:t>
            </a:r>
            <a:endParaRPr lang="en-US" sz="3600" dirty="0"/>
          </a:p>
        </p:txBody>
      </p:sp>
      <p:sp>
        <p:nvSpPr>
          <p:cNvPr id="4" name="Shape 2"/>
          <p:cNvSpPr/>
          <p:nvPr/>
        </p:nvSpPr>
        <p:spPr>
          <a:xfrm>
            <a:off x="822960" y="2651760"/>
            <a:ext cx="10515600" cy="914400"/>
          </a:xfrm>
          <a:prstGeom prst="roundRect">
            <a:avLst>
              <a:gd name="adj" fmla="val 8000"/>
            </a:avLst>
          </a:prstGeom>
          <a:solidFill>
            <a:srgbClr val="3A453F"/>
          </a:solidFill>
          <a:ln/>
        </p:spPr>
        <p:txBody>
          <a:bodyPr/>
          <a:lstStyle/>
          <a:p>
            <a:endParaRPr lang="en-US"/>
          </a:p>
        </p:txBody>
      </p:sp>
      <p:sp>
        <p:nvSpPr>
          <p:cNvPr id="5" name="Shape 3"/>
          <p:cNvSpPr/>
          <p:nvPr/>
        </p:nvSpPr>
        <p:spPr>
          <a:xfrm>
            <a:off x="1051560" y="2834640"/>
            <a:ext cx="548640" cy="548640"/>
          </a:xfrm>
          <a:prstGeom prst="ellipse">
            <a:avLst/>
          </a:prstGeom>
          <a:solidFill>
            <a:srgbClr val="B69C56"/>
          </a:solidFill>
          <a:ln/>
          <a:effectLst>
            <a:outerShdw blurRad="63500" dist="25400" dir="5400000" algn="bl" rotWithShape="0">
              <a:srgbClr val="000000">
                <a:alpha val="18000"/>
              </a:srgbClr>
            </a:outerShdw>
          </a:effectLst>
        </p:spPr>
        <p:txBody>
          <a:bodyPr/>
          <a:lstStyle/>
          <a:p>
            <a:endParaRPr lang="en-US"/>
          </a:p>
        </p:txBody>
      </p:sp>
      <p:sp>
        <p:nvSpPr>
          <p:cNvPr id="6" name="Text 4"/>
          <p:cNvSpPr txBox="1"/>
          <p:nvPr/>
        </p:nvSpPr>
        <p:spPr>
          <a:xfrm>
            <a:off x="1051560" y="2834640"/>
            <a:ext cx="548640" cy="548640"/>
          </a:xfrm>
          <a:prstGeom prst="rect">
            <a:avLst/>
          </a:prstGeom>
          <a:noFill/>
          <a:ln/>
        </p:spPr>
        <p:txBody>
          <a:bodyPr wrap="square" lIns="0" tIns="0" rIns="0" bIns="0" rtlCol="0" anchor="ctr"/>
          <a:lstStyle/>
          <a:p>
            <a:pPr marL="0" indent="0" algn="ctr">
              <a:buNone/>
            </a:pPr>
            <a:r>
              <a:rPr lang="en-US" sz="2000" b="1" dirty="0">
                <a:solidFill>
                  <a:srgbClr val="FFFFFF"/>
                </a:solidFill>
                <a:latin typeface="Bookman Old Style" pitchFamily="34" charset="0"/>
                <a:ea typeface="Bookman Old Style" pitchFamily="34" charset="-122"/>
                <a:cs typeface="Bookman Old Style" pitchFamily="34" charset="-120"/>
              </a:rPr>
              <a:t>1</a:t>
            </a:r>
            <a:endParaRPr lang="en-US" sz="2000" dirty="0"/>
          </a:p>
        </p:txBody>
      </p:sp>
      <p:sp>
        <p:nvSpPr>
          <p:cNvPr id="7" name="Text 5"/>
          <p:cNvSpPr txBox="1"/>
          <p:nvPr/>
        </p:nvSpPr>
        <p:spPr>
          <a:xfrm>
            <a:off x="1783080" y="2651760"/>
            <a:ext cx="2651760" cy="914400"/>
          </a:xfrm>
          <a:prstGeom prst="rect">
            <a:avLst/>
          </a:prstGeom>
          <a:noFill/>
          <a:ln/>
        </p:spPr>
        <p:txBody>
          <a:bodyPr wrap="square" lIns="0" tIns="0" rIns="0" bIns="0" rtlCol="0" anchor="ctr"/>
          <a:lstStyle/>
          <a:p>
            <a:pPr marL="0" indent="0">
              <a:buNone/>
            </a:pPr>
            <a:r>
              <a:rPr lang="en-US" sz="1700" b="1" dirty="0">
                <a:solidFill>
                  <a:srgbClr val="B69C56"/>
                </a:solidFill>
                <a:latin typeface="Bookman Old Style" pitchFamily="34" charset="0"/>
                <a:ea typeface="Bookman Old Style" pitchFamily="34" charset="-122"/>
                <a:cs typeface="Bookman Old Style" pitchFamily="34" charset="-120"/>
              </a:rPr>
              <a:t>Pair up</a:t>
            </a:r>
            <a:endParaRPr lang="en-US" sz="1700" dirty="0"/>
          </a:p>
        </p:txBody>
      </p:sp>
      <p:sp>
        <p:nvSpPr>
          <p:cNvPr id="8" name="Text 6"/>
          <p:cNvSpPr txBox="1"/>
          <p:nvPr/>
        </p:nvSpPr>
        <p:spPr>
          <a:xfrm>
            <a:off x="4434840" y="2651760"/>
            <a:ext cx="6766560" cy="914400"/>
          </a:xfrm>
          <a:prstGeom prst="rect">
            <a:avLst/>
          </a:prstGeom>
          <a:noFill/>
          <a:ln/>
        </p:spPr>
        <p:txBody>
          <a:bodyPr wrap="square" lIns="0" tIns="0" rIns="0" bIns="0" rtlCol="0" anchor="ctr"/>
          <a:lstStyle/>
          <a:p>
            <a:pPr marL="0" indent="0">
              <a:lnSpc>
                <a:spcPct val="100000"/>
              </a:lnSpc>
              <a:buNone/>
            </a:pPr>
            <a:r>
              <a:rPr lang="en-US" dirty="0">
                <a:solidFill>
                  <a:srgbClr val="EDEBE1"/>
                </a:solidFill>
                <a:latin typeface="Bookman Old Style" panose="02050604050505020204" pitchFamily="18" charset="0"/>
                <a:ea typeface="Calibri" pitchFamily="34" charset="-122"/>
                <a:cs typeface="Calibri" pitchFamily="34" charset="-120"/>
              </a:rPr>
              <a:t>Ideally with someone you haven't met yet.</a:t>
            </a:r>
            <a:endParaRPr lang="en-US" dirty="0">
              <a:latin typeface="Bookman Old Style" panose="02050604050505020204" pitchFamily="18" charset="0"/>
            </a:endParaRPr>
          </a:p>
        </p:txBody>
      </p:sp>
      <p:sp>
        <p:nvSpPr>
          <p:cNvPr id="9" name="Shape 7"/>
          <p:cNvSpPr/>
          <p:nvPr/>
        </p:nvSpPr>
        <p:spPr>
          <a:xfrm>
            <a:off x="822960" y="3712464"/>
            <a:ext cx="10515600" cy="914400"/>
          </a:xfrm>
          <a:prstGeom prst="roundRect">
            <a:avLst>
              <a:gd name="adj" fmla="val 8000"/>
            </a:avLst>
          </a:prstGeom>
          <a:solidFill>
            <a:srgbClr val="3A453F"/>
          </a:solidFill>
          <a:ln/>
        </p:spPr>
        <p:txBody>
          <a:bodyPr/>
          <a:lstStyle/>
          <a:p>
            <a:endParaRPr lang="en-US"/>
          </a:p>
        </p:txBody>
      </p:sp>
      <p:sp>
        <p:nvSpPr>
          <p:cNvPr id="10" name="Shape 8"/>
          <p:cNvSpPr/>
          <p:nvPr/>
        </p:nvSpPr>
        <p:spPr>
          <a:xfrm>
            <a:off x="1051560" y="3895344"/>
            <a:ext cx="548640" cy="548640"/>
          </a:xfrm>
          <a:prstGeom prst="ellipse">
            <a:avLst/>
          </a:prstGeom>
          <a:solidFill>
            <a:srgbClr val="B69C56"/>
          </a:solidFill>
          <a:ln/>
          <a:effectLst>
            <a:outerShdw blurRad="63500" dist="25400" dir="5400000" algn="bl" rotWithShape="0">
              <a:srgbClr val="000000">
                <a:alpha val="18000"/>
              </a:srgbClr>
            </a:outerShdw>
          </a:effectLst>
        </p:spPr>
        <p:txBody>
          <a:bodyPr/>
          <a:lstStyle/>
          <a:p>
            <a:endParaRPr lang="en-US"/>
          </a:p>
        </p:txBody>
      </p:sp>
      <p:sp>
        <p:nvSpPr>
          <p:cNvPr id="11" name="Text 9"/>
          <p:cNvSpPr txBox="1"/>
          <p:nvPr/>
        </p:nvSpPr>
        <p:spPr>
          <a:xfrm>
            <a:off x="1051560" y="3895344"/>
            <a:ext cx="548640" cy="548640"/>
          </a:xfrm>
          <a:prstGeom prst="rect">
            <a:avLst/>
          </a:prstGeom>
          <a:noFill/>
          <a:ln/>
        </p:spPr>
        <p:txBody>
          <a:bodyPr wrap="square" lIns="0" tIns="0" rIns="0" bIns="0" rtlCol="0" anchor="ctr"/>
          <a:lstStyle/>
          <a:p>
            <a:pPr marL="0" indent="0" algn="ctr">
              <a:buNone/>
            </a:pPr>
            <a:r>
              <a:rPr lang="en-US" sz="2000" b="1" dirty="0">
                <a:solidFill>
                  <a:srgbClr val="FFFFFF"/>
                </a:solidFill>
                <a:latin typeface="Bookman Old Style" pitchFamily="34" charset="0"/>
                <a:ea typeface="Bookman Old Style" pitchFamily="34" charset="-122"/>
                <a:cs typeface="Bookman Old Style" pitchFamily="34" charset="-120"/>
              </a:rPr>
              <a:t>2</a:t>
            </a:r>
            <a:endParaRPr lang="en-US" sz="2000" dirty="0"/>
          </a:p>
        </p:txBody>
      </p:sp>
      <p:sp>
        <p:nvSpPr>
          <p:cNvPr id="12" name="Text 10"/>
          <p:cNvSpPr txBox="1"/>
          <p:nvPr/>
        </p:nvSpPr>
        <p:spPr>
          <a:xfrm>
            <a:off x="1783080" y="3712464"/>
            <a:ext cx="2651760" cy="914400"/>
          </a:xfrm>
          <a:prstGeom prst="rect">
            <a:avLst/>
          </a:prstGeom>
          <a:noFill/>
          <a:ln/>
        </p:spPr>
        <p:txBody>
          <a:bodyPr wrap="square" lIns="0" tIns="0" rIns="0" bIns="0" rtlCol="0" anchor="ctr"/>
          <a:lstStyle/>
          <a:p>
            <a:pPr marL="0" indent="0">
              <a:buNone/>
            </a:pPr>
            <a:r>
              <a:rPr lang="en-US" sz="1700" b="1" dirty="0">
                <a:solidFill>
                  <a:srgbClr val="B69C56"/>
                </a:solidFill>
                <a:latin typeface="Bookman Old Style" pitchFamily="34" charset="0"/>
                <a:ea typeface="Bookman Old Style" pitchFamily="34" charset="-122"/>
                <a:cs typeface="Bookman Old Style" pitchFamily="34" charset="-120"/>
              </a:rPr>
              <a:t>Record, if willing</a:t>
            </a:r>
            <a:endParaRPr lang="en-US" sz="1700" dirty="0"/>
          </a:p>
        </p:txBody>
      </p:sp>
      <p:sp>
        <p:nvSpPr>
          <p:cNvPr id="13" name="Text 11"/>
          <p:cNvSpPr txBox="1"/>
          <p:nvPr/>
        </p:nvSpPr>
        <p:spPr>
          <a:xfrm>
            <a:off x="4434840" y="3712464"/>
            <a:ext cx="6766560" cy="914400"/>
          </a:xfrm>
          <a:prstGeom prst="rect">
            <a:avLst/>
          </a:prstGeom>
          <a:noFill/>
          <a:ln/>
        </p:spPr>
        <p:txBody>
          <a:bodyPr wrap="square" lIns="0" tIns="0" rIns="0" bIns="0" rtlCol="0" anchor="ctr"/>
          <a:lstStyle/>
          <a:p>
            <a:pPr marL="0" indent="0">
              <a:lnSpc>
                <a:spcPct val="100000"/>
              </a:lnSpc>
              <a:buNone/>
            </a:pPr>
            <a:r>
              <a:rPr lang="en-US" dirty="0">
                <a:solidFill>
                  <a:srgbClr val="EDEBE1"/>
                </a:solidFill>
                <a:latin typeface="Bookman Old Style" panose="02050604050505020204" pitchFamily="18" charset="0"/>
                <a:ea typeface="Calibri" pitchFamily="34" charset="-122"/>
                <a:cs typeface="Calibri" pitchFamily="34" charset="-120"/>
              </a:rPr>
              <a:t>Capture each other's short (2–3 minutes) story on your phone to share on the Eupora 2040 website.</a:t>
            </a:r>
            <a:endParaRPr lang="en-US" dirty="0">
              <a:latin typeface="Bookman Old Style" panose="02050604050505020204" pitchFamily="18" charset="0"/>
            </a:endParaRPr>
          </a:p>
        </p:txBody>
      </p:sp>
      <p:sp>
        <p:nvSpPr>
          <p:cNvPr id="14" name="Shape 12"/>
          <p:cNvSpPr/>
          <p:nvPr/>
        </p:nvSpPr>
        <p:spPr>
          <a:xfrm>
            <a:off x="822960" y="4773168"/>
            <a:ext cx="10515600" cy="914400"/>
          </a:xfrm>
          <a:prstGeom prst="roundRect">
            <a:avLst>
              <a:gd name="adj" fmla="val 8000"/>
            </a:avLst>
          </a:prstGeom>
          <a:solidFill>
            <a:srgbClr val="3A453F"/>
          </a:solidFill>
          <a:ln/>
        </p:spPr>
        <p:txBody>
          <a:bodyPr/>
          <a:lstStyle/>
          <a:p>
            <a:endParaRPr lang="en-US"/>
          </a:p>
        </p:txBody>
      </p:sp>
      <p:sp>
        <p:nvSpPr>
          <p:cNvPr id="15" name="Shape 13"/>
          <p:cNvSpPr/>
          <p:nvPr/>
        </p:nvSpPr>
        <p:spPr>
          <a:xfrm>
            <a:off x="1051560" y="4956048"/>
            <a:ext cx="548640" cy="548640"/>
          </a:xfrm>
          <a:prstGeom prst="ellipse">
            <a:avLst/>
          </a:prstGeom>
          <a:solidFill>
            <a:srgbClr val="B69C56"/>
          </a:solidFill>
          <a:ln/>
          <a:effectLst>
            <a:outerShdw blurRad="63500" dist="25400" dir="5400000" algn="bl" rotWithShape="0">
              <a:srgbClr val="000000">
                <a:alpha val="18000"/>
              </a:srgbClr>
            </a:outerShdw>
          </a:effectLst>
        </p:spPr>
        <p:txBody>
          <a:bodyPr/>
          <a:lstStyle/>
          <a:p>
            <a:endParaRPr lang="en-US"/>
          </a:p>
        </p:txBody>
      </p:sp>
      <p:sp>
        <p:nvSpPr>
          <p:cNvPr id="16" name="Text 14"/>
          <p:cNvSpPr txBox="1"/>
          <p:nvPr/>
        </p:nvSpPr>
        <p:spPr>
          <a:xfrm>
            <a:off x="1051560" y="4956048"/>
            <a:ext cx="548640" cy="548640"/>
          </a:xfrm>
          <a:prstGeom prst="rect">
            <a:avLst/>
          </a:prstGeom>
          <a:noFill/>
          <a:ln/>
        </p:spPr>
        <p:txBody>
          <a:bodyPr wrap="square" lIns="0" tIns="0" rIns="0" bIns="0" rtlCol="0" anchor="ctr"/>
          <a:lstStyle/>
          <a:p>
            <a:pPr marL="0" indent="0" algn="ctr">
              <a:buNone/>
            </a:pPr>
            <a:r>
              <a:rPr lang="en-US" sz="2000" b="1" dirty="0">
                <a:solidFill>
                  <a:srgbClr val="FFFFFF"/>
                </a:solidFill>
                <a:latin typeface="Bookman Old Style" pitchFamily="34" charset="0"/>
                <a:ea typeface="Bookman Old Style" pitchFamily="34" charset="-122"/>
                <a:cs typeface="Bookman Old Style" pitchFamily="34" charset="-120"/>
              </a:rPr>
              <a:t>3</a:t>
            </a:r>
            <a:endParaRPr lang="en-US" sz="2000" dirty="0"/>
          </a:p>
        </p:txBody>
      </p:sp>
      <p:sp>
        <p:nvSpPr>
          <p:cNvPr id="17" name="Text 15"/>
          <p:cNvSpPr txBox="1"/>
          <p:nvPr/>
        </p:nvSpPr>
        <p:spPr>
          <a:xfrm>
            <a:off x="1783080" y="4773168"/>
            <a:ext cx="2651760" cy="914400"/>
          </a:xfrm>
          <a:prstGeom prst="rect">
            <a:avLst/>
          </a:prstGeom>
          <a:noFill/>
          <a:ln/>
        </p:spPr>
        <p:txBody>
          <a:bodyPr wrap="square" lIns="0" tIns="0" rIns="0" bIns="0" rtlCol="0" anchor="ctr"/>
          <a:lstStyle/>
          <a:p>
            <a:pPr marL="0" indent="0">
              <a:buNone/>
            </a:pPr>
            <a:r>
              <a:rPr lang="en-US" sz="1700" b="1" dirty="0">
                <a:solidFill>
                  <a:srgbClr val="B69C56"/>
                </a:solidFill>
                <a:latin typeface="Bookman Old Style" pitchFamily="34" charset="0"/>
                <a:ea typeface="Bookman Old Style" pitchFamily="34" charset="-122"/>
                <a:cs typeface="Bookman Old Style" pitchFamily="34" charset="-120"/>
              </a:rPr>
              <a:t>Watching online?</a:t>
            </a:r>
            <a:endParaRPr lang="en-US" sz="1700" dirty="0"/>
          </a:p>
        </p:txBody>
      </p:sp>
      <p:sp>
        <p:nvSpPr>
          <p:cNvPr id="18" name="Text 16"/>
          <p:cNvSpPr txBox="1"/>
          <p:nvPr/>
        </p:nvSpPr>
        <p:spPr>
          <a:xfrm>
            <a:off x="4434840" y="4773168"/>
            <a:ext cx="6766560" cy="914400"/>
          </a:xfrm>
          <a:prstGeom prst="rect">
            <a:avLst/>
          </a:prstGeom>
          <a:noFill/>
          <a:ln/>
        </p:spPr>
        <p:txBody>
          <a:bodyPr wrap="square" lIns="0" tIns="0" rIns="0" bIns="0" rtlCol="0" anchor="ctr"/>
          <a:lstStyle/>
          <a:p>
            <a:pPr marL="0" indent="0">
              <a:lnSpc>
                <a:spcPct val="100000"/>
              </a:lnSpc>
              <a:buNone/>
            </a:pPr>
            <a:r>
              <a:rPr lang="en-US" dirty="0">
                <a:solidFill>
                  <a:srgbClr val="EDEBE1"/>
                </a:solidFill>
                <a:latin typeface="Bookman Old Style" panose="02050604050505020204" pitchFamily="18" charset="0"/>
                <a:ea typeface="Calibri" pitchFamily="34" charset="-122"/>
                <a:cs typeface="Calibri" pitchFamily="34" charset="-120"/>
              </a:rPr>
              <a:t>Feel free to record and upload your story to the Facebook Live feed.</a:t>
            </a:r>
            <a:endParaRPr lang="en-US" dirty="0">
              <a:latin typeface="Bookman Old Style" panose="02050604050505020204" pitchFamily="18" charset="0"/>
            </a:endParaRPr>
          </a:p>
        </p:txBody>
      </p:sp>
      <p:sp>
        <p:nvSpPr>
          <p:cNvPr id="19" name="Text 17"/>
          <p:cNvSpPr txBox="1"/>
          <p:nvPr/>
        </p:nvSpPr>
        <p:spPr>
          <a:xfrm>
            <a:off x="502920" y="6419088"/>
            <a:ext cx="2743200" cy="274320"/>
          </a:xfrm>
          <a:prstGeom prst="rect">
            <a:avLst/>
          </a:prstGeom>
          <a:noFill/>
          <a:ln/>
        </p:spPr>
        <p:txBody>
          <a:bodyPr wrap="square" lIns="0" tIns="0" rIns="0" bIns="0" rtlCol="0" anchor="ctr"/>
          <a:lstStyle/>
          <a:p>
            <a:pPr marL="0" indent="0" algn="l">
              <a:buNone/>
            </a:pPr>
            <a:r>
              <a:rPr lang="en-US" sz="1050" b="1" kern="0" spc="100" dirty="0">
                <a:solidFill>
                  <a:srgbClr val="8A6F2E"/>
                </a:solidFill>
                <a:latin typeface="Bookman Old Style" pitchFamily="34" charset="0"/>
                <a:ea typeface="Bookman Old Style" pitchFamily="34" charset="-122"/>
                <a:cs typeface="Bookman Old Style" pitchFamily="34" charset="-120"/>
              </a:rPr>
              <a:t>EUPORA </a:t>
            </a:r>
            <a:r>
              <a:rPr lang="en-US" sz="1050" b="1" kern="0" spc="100" dirty="0">
                <a:solidFill>
                  <a:srgbClr val="303B39"/>
                </a:solidFill>
                <a:latin typeface="Bookman Old Style" pitchFamily="34" charset="0"/>
                <a:ea typeface="Bookman Old Style" pitchFamily="34" charset="-122"/>
                <a:cs typeface="Bookman Old Style" pitchFamily="34" charset="-120"/>
              </a:rPr>
              <a:t>2040</a:t>
            </a:r>
            <a:endParaRPr lang="en-US" sz="1050" dirty="0"/>
          </a:p>
        </p:txBody>
      </p:sp>
      <p:sp>
        <p:nvSpPr>
          <p:cNvPr id="20" name="Text 18"/>
          <p:cNvSpPr txBox="1"/>
          <p:nvPr/>
        </p:nvSpPr>
        <p:spPr>
          <a:xfrm>
            <a:off x="5486400" y="6419088"/>
            <a:ext cx="5852160" cy="274320"/>
          </a:xfrm>
          <a:prstGeom prst="rect">
            <a:avLst/>
          </a:prstGeom>
          <a:noFill/>
          <a:ln/>
        </p:spPr>
        <p:txBody>
          <a:bodyPr wrap="square" lIns="0" tIns="0" rIns="0" bIns="0" rtlCol="0" anchor="ctr"/>
          <a:lstStyle/>
          <a:p>
            <a:pPr marL="0" indent="0" algn="r">
              <a:buNone/>
            </a:pPr>
            <a:r>
              <a:rPr lang="en-US" sz="950" dirty="0">
                <a:solidFill>
                  <a:srgbClr val="6E7266"/>
                </a:solidFill>
                <a:latin typeface="Calibri" pitchFamily="34" charset="0"/>
                <a:ea typeface="Calibri" pitchFamily="34" charset="-122"/>
                <a:cs typeface="Calibri" pitchFamily="34" charset="-120"/>
              </a:rPr>
              <a:t>Comprehensive Plan  ·  Public Meeting  ·  Sept 24, 2026</a:t>
            </a:r>
            <a:endParaRPr lang="en-US" sz="9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22960" y="566928"/>
            <a:ext cx="10241280" cy="292608"/>
          </a:xfrm>
          <a:prstGeom prst="rect">
            <a:avLst/>
          </a:prstGeom>
          <a:noFill/>
          <a:ln/>
        </p:spPr>
        <p:txBody>
          <a:bodyPr wrap="square" lIns="0" tIns="0" rIns="0" bIns="0" rtlCol="0" anchor="ctr"/>
          <a:lstStyle/>
          <a:p>
            <a:pPr marL="0" indent="0" algn="l">
              <a:buNone/>
            </a:pPr>
            <a:r>
              <a:rPr lang="en-US" sz="1250" b="1" kern="0" spc="220" dirty="0">
                <a:solidFill>
                  <a:srgbClr val="8A6F2E"/>
                </a:solidFill>
                <a:latin typeface="Calibri" pitchFamily="34" charset="0"/>
                <a:ea typeface="Calibri" pitchFamily="34" charset="-122"/>
                <a:cs typeface="Calibri" pitchFamily="34" charset="-120"/>
              </a:rPr>
              <a:t>ANY QUESTIONS?  ·  WHAT STUCK?</a:t>
            </a:r>
            <a:endParaRPr lang="en-US" sz="1250" dirty="0"/>
          </a:p>
        </p:txBody>
      </p:sp>
      <p:sp>
        <p:nvSpPr>
          <p:cNvPr id="3" name="Text 1"/>
          <p:cNvSpPr txBox="1"/>
          <p:nvPr/>
        </p:nvSpPr>
        <p:spPr>
          <a:xfrm>
            <a:off x="786384" y="896112"/>
            <a:ext cx="10241280" cy="822960"/>
          </a:xfrm>
          <a:prstGeom prst="rect">
            <a:avLst/>
          </a:prstGeom>
          <a:noFill/>
          <a:ln/>
        </p:spPr>
        <p:txBody>
          <a:bodyPr wrap="square" lIns="0" tIns="0" rIns="0" bIns="0" rtlCol="0" anchor="ctr"/>
          <a:lstStyle/>
          <a:p>
            <a:pPr marL="0" indent="0" algn="l">
              <a:lnSpc>
                <a:spcPct val="98000"/>
              </a:lnSpc>
              <a:buNone/>
            </a:pPr>
            <a:r>
              <a:rPr lang="en-US" sz="3200" b="1" dirty="0">
                <a:solidFill>
                  <a:srgbClr val="303B39"/>
                </a:solidFill>
                <a:latin typeface="Bookman Old Style" pitchFamily="34" charset="0"/>
                <a:ea typeface="Bookman Old Style" pitchFamily="34" charset="-122"/>
                <a:cs typeface="Bookman Old Style" pitchFamily="34" charset="-120"/>
              </a:rPr>
              <a:t>Closing &amp; Looking Back</a:t>
            </a:r>
            <a:endParaRPr lang="en-US" sz="3200" dirty="0"/>
          </a:p>
        </p:txBody>
      </p:sp>
      <p:sp>
        <p:nvSpPr>
          <p:cNvPr id="4" name="Text 2"/>
          <p:cNvSpPr txBox="1"/>
          <p:nvPr/>
        </p:nvSpPr>
        <p:spPr>
          <a:xfrm>
            <a:off x="786384" y="1669407"/>
            <a:ext cx="10515600" cy="365760"/>
          </a:xfrm>
          <a:prstGeom prst="rect">
            <a:avLst/>
          </a:prstGeom>
          <a:noFill/>
          <a:ln/>
        </p:spPr>
        <p:txBody>
          <a:bodyPr wrap="square" lIns="0" tIns="0" rIns="0" bIns="0" rtlCol="0" anchor="ctr"/>
          <a:lstStyle/>
          <a:p>
            <a:pPr marL="0" indent="0">
              <a:buNone/>
            </a:pPr>
            <a:r>
              <a:rPr lang="en-US" sz="2000" i="1" dirty="0">
                <a:solidFill>
                  <a:srgbClr val="6E7266"/>
                </a:solidFill>
                <a:latin typeface="Calibri" pitchFamily="34" charset="0"/>
                <a:ea typeface="Calibri" pitchFamily="34" charset="-122"/>
                <a:cs typeface="Calibri" pitchFamily="34" charset="-120"/>
              </a:rPr>
              <a:t>Brief evaluation: What Stuck Post-its, with 3 volunteers to share out— plus next steps</a:t>
            </a:r>
            <a:r>
              <a:rPr lang="en-US" sz="1350" i="1" dirty="0">
                <a:solidFill>
                  <a:srgbClr val="6E7266"/>
                </a:solidFill>
                <a:latin typeface="Calibri" pitchFamily="34" charset="0"/>
                <a:ea typeface="Calibri" pitchFamily="34" charset="-122"/>
                <a:cs typeface="Calibri" pitchFamily="34" charset="-120"/>
              </a:rPr>
              <a:t>.</a:t>
            </a:r>
            <a:endParaRPr lang="en-US" sz="1350" dirty="0"/>
          </a:p>
        </p:txBody>
      </p:sp>
      <p:sp>
        <p:nvSpPr>
          <p:cNvPr id="5" name="Shape 3"/>
          <p:cNvSpPr/>
          <p:nvPr/>
        </p:nvSpPr>
        <p:spPr>
          <a:xfrm>
            <a:off x="530352" y="2092542"/>
            <a:ext cx="10533888" cy="4198530"/>
          </a:xfrm>
          <a:prstGeom prst="roundRect">
            <a:avLst>
              <a:gd name="adj" fmla="val 2222"/>
            </a:avLst>
          </a:prstGeom>
          <a:solidFill>
            <a:srgbClr val="F4F2EB"/>
          </a:solidFill>
          <a:ln/>
        </p:spPr>
        <p:txBody>
          <a:bodyPr/>
          <a:lstStyle/>
          <a:p>
            <a:endParaRPr lang="en-US"/>
          </a:p>
        </p:txBody>
      </p:sp>
      <p:sp>
        <p:nvSpPr>
          <p:cNvPr id="6" name="Text 4"/>
          <p:cNvSpPr txBox="1"/>
          <p:nvPr/>
        </p:nvSpPr>
        <p:spPr>
          <a:xfrm>
            <a:off x="969264" y="2322577"/>
            <a:ext cx="9875520" cy="329184"/>
          </a:xfrm>
          <a:prstGeom prst="rect">
            <a:avLst/>
          </a:prstGeom>
          <a:noFill/>
          <a:ln/>
        </p:spPr>
        <p:txBody>
          <a:bodyPr wrap="square" lIns="0" tIns="0" rIns="0" bIns="0" rtlCol="0" anchor="ctr"/>
          <a:lstStyle/>
          <a:p>
            <a:pPr marL="0" indent="0">
              <a:buNone/>
            </a:pPr>
            <a:r>
              <a:rPr lang="en-US" sz="2400" b="1" kern="0" spc="180" dirty="0">
                <a:solidFill>
                  <a:srgbClr val="8A6F2E"/>
                </a:solidFill>
                <a:latin typeface="Bookman Old Style" panose="02050604050505020204" pitchFamily="18" charset="0"/>
                <a:ea typeface="Calibri" pitchFamily="34" charset="-122"/>
                <a:cs typeface="Calibri" pitchFamily="34" charset="-120"/>
              </a:rPr>
              <a:t>EUPORA 2040 ACCOMPLISHMENTS THUS FAR</a:t>
            </a:r>
            <a:endParaRPr lang="en-US" sz="2400" dirty="0">
              <a:latin typeface="Bookman Old Style" panose="02050604050505020204" pitchFamily="18" charset="0"/>
            </a:endParaRPr>
          </a:p>
        </p:txBody>
      </p:sp>
      <p:sp>
        <p:nvSpPr>
          <p:cNvPr id="7" name="Text 5"/>
          <p:cNvSpPr txBox="1"/>
          <p:nvPr/>
        </p:nvSpPr>
        <p:spPr>
          <a:xfrm>
            <a:off x="905256" y="2749654"/>
            <a:ext cx="9784080" cy="3353339"/>
          </a:xfrm>
          <a:prstGeom prst="rect">
            <a:avLst/>
          </a:prstGeom>
          <a:noFill/>
          <a:ln/>
        </p:spPr>
        <p:txBody>
          <a:bodyPr wrap="square" lIns="0" tIns="0" rIns="0" bIns="0" rtlCol="0" anchor="t"/>
          <a:lstStyle/>
          <a:p>
            <a:pPr marL="228600" indent="-228600">
              <a:lnSpc>
                <a:spcPct val="100000"/>
              </a:lnSpc>
              <a:spcAft>
                <a:spcPts val="900"/>
              </a:spcAft>
              <a:buSzPct val="100000"/>
              <a:buChar char="•"/>
            </a:pPr>
            <a:r>
              <a:rPr lang="en-US" sz="2000" dirty="0">
                <a:solidFill>
                  <a:srgbClr val="3D4239"/>
                </a:solidFill>
                <a:latin typeface="Bookman Old Style" panose="02050604050505020204" pitchFamily="18" charset="0"/>
                <a:ea typeface="Calibri" pitchFamily="34" charset="-122"/>
                <a:cs typeface="Calibri" pitchFamily="34" charset="-120"/>
              </a:rPr>
              <a:t>A planning retreat.</a:t>
            </a:r>
            <a:endParaRPr lang="en-US" sz="2000" dirty="0">
              <a:latin typeface="Bookman Old Style" panose="02050604050505020204" pitchFamily="18" charset="0"/>
            </a:endParaRPr>
          </a:p>
          <a:p>
            <a:pPr marL="228600" indent="-228600">
              <a:lnSpc>
                <a:spcPct val="100000"/>
              </a:lnSpc>
              <a:spcAft>
                <a:spcPts val="900"/>
              </a:spcAft>
              <a:buSzPct val="100000"/>
              <a:buChar char="•"/>
            </a:pPr>
            <a:r>
              <a:rPr lang="en-US" sz="2000" dirty="0">
                <a:solidFill>
                  <a:srgbClr val="3D4239"/>
                </a:solidFill>
                <a:latin typeface="Bookman Old Style" panose="02050604050505020204" pitchFamily="18" charset="0"/>
                <a:ea typeface="Calibri" pitchFamily="34" charset="-122"/>
                <a:cs typeface="Calibri" pitchFamily="34" charset="-120"/>
              </a:rPr>
              <a:t>Three public meetings — nearly 7% of Eupora's population participating in person or online.</a:t>
            </a:r>
            <a:endParaRPr lang="en-US" sz="2000" dirty="0">
              <a:latin typeface="Bookman Old Style" panose="02050604050505020204" pitchFamily="18" charset="0"/>
            </a:endParaRPr>
          </a:p>
          <a:p>
            <a:pPr marL="228600" indent="-228600">
              <a:lnSpc>
                <a:spcPct val="100000"/>
              </a:lnSpc>
              <a:spcAft>
                <a:spcPts val="900"/>
              </a:spcAft>
              <a:buSzPct val="100000"/>
              <a:buChar char="•"/>
            </a:pPr>
            <a:r>
              <a:rPr lang="en-US" sz="2000" dirty="0">
                <a:solidFill>
                  <a:srgbClr val="3D4239"/>
                </a:solidFill>
                <a:latin typeface="Bookman Old Style" panose="02050604050505020204" pitchFamily="18" charset="0"/>
                <a:ea typeface="Calibri" pitchFamily="34" charset="-122"/>
                <a:cs typeface="Calibri" pitchFamily="34" charset="-120"/>
              </a:rPr>
              <a:t>Creation and launch of a continually updated Eupora 2040 website.</a:t>
            </a:r>
            <a:endParaRPr lang="en-US" sz="2000" dirty="0">
              <a:latin typeface="Bookman Old Style" panose="02050604050505020204" pitchFamily="18" charset="0"/>
            </a:endParaRPr>
          </a:p>
          <a:p>
            <a:pPr marL="228600" indent="-228600">
              <a:lnSpc>
                <a:spcPct val="100000"/>
              </a:lnSpc>
              <a:spcAft>
                <a:spcPts val="900"/>
              </a:spcAft>
              <a:buSzPct val="100000"/>
              <a:buChar char="•"/>
            </a:pPr>
            <a:r>
              <a:rPr lang="en-US" sz="2000" dirty="0">
                <a:solidFill>
                  <a:srgbClr val="3D4239"/>
                </a:solidFill>
                <a:latin typeface="Bookman Old Style" panose="02050604050505020204" pitchFamily="18" charset="0"/>
                <a:ea typeface="Calibri" pitchFamily="34" charset="-122"/>
                <a:cs typeface="Calibri" pitchFamily="34" charset="-120"/>
              </a:rPr>
              <a:t>Identification of a town treasure and an initial grant submitted to restore it ($610,000 project).</a:t>
            </a:r>
            <a:endParaRPr lang="en-US" sz="2000" dirty="0">
              <a:latin typeface="Bookman Old Style" panose="02050604050505020204" pitchFamily="18" charset="0"/>
            </a:endParaRPr>
          </a:p>
          <a:p>
            <a:pPr marL="228600" indent="-228600">
              <a:lnSpc>
                <a:spcPct val="100000"/>
              </a:lnSpc>
              <a:spcAft>
                <a:spcPts val="900"/>
              </a:spcAft>
              <a:buSzPct val="100000"/>
              <a:buChar char="•"/>
            </a:pPr>
            <a:r>
              <a:rPr lang="en-US" sz="2000" dirty="0">
                <a:solidFill>
                  <a:srgbClr val="3D4239"/>
                </a:solidFill>
                <a:latin typeface="Bookman Old Style" panose="02050604050505020204" pitchFamily="18" charset="0"/>
                <a:ea typeface="Calibri" pitchFamily="34" charset="-122"/>
                <a:cs typeface="Calibri" pitchFamily="34" charset="-120"/>
              </a:rPr>
              <a:t>Creation of action circles that have identified ideas for seven strategic directions.</a:t>
            </a:r>
            <a:endParaRPr lang="en-US" sz="2000" dirty="0">
              <a:latin typeface="Bookman Old Style" panose="02050604050505020204" pitchFamily="18" charset="0"/>
            </a:endParaRPr>
          </a:p>
          <a:p>
            <a:pPr marL="228600" indent="-228600">
              <a:lnSpc>
                <a:spcPct val="100000"/>
              </a:lnSpc>
              <a:spcAft>
                <a:spcPts val="900"/>
              </a:spcAft>
              <a:buSzPct val="100000"/>
              <a:buChar char="•"/>
            </a:pPr>
            <a:r>
              <a:rPr lang="en-US" sz="2000" dirty="0">
                <a:solidFill>
                  <a:srgbClr val="3D4239"/>
                </a:solidFill>
                <a:latin typeface="Bookman Old Style" panose="02050604050505020204" pitchFamily="18" charset="0"/>
                <a:ea typeface="Calibri" pitchFamily="34" charset="-122"/>
                <a:cs typeface="Calibri" pitchFamily="34" charset="-120"/>
              </a:rPr>
              <a:t>A youth meeting.</a:t>
            </a:r>
            <a:endParaRPr lang="en-US" sz="2000" dirty="0">
              <a:latin typeface="Bookman Old Style" panose="02050604050505020204" pitchFamily="18" charset="0"/>
            </a:endParaRPr>
          </a:p>
        </p:txBody>
      </p:sp>
      <p:sp>
        <p:nvSpPr>
          <p:cNvPr id="8" name="Text 6"/>
          <p:cNvSpPr txBox="1"/>
          <p:nvPr/>
        </p:nvSpPr>
        <p:spPr>
          <a:xfrm>
            <a:off x="502920" y="6419088"/>
            <a:ext cx="2743200" cy="274320"/>
          </a:xfrm>
          <a:prstGeom prst="rect">
            <a:avLst/>
          </a:prstGeom>
          <a:noFill/>
          <a:ln/>
        </p:spPr>
        <p:txBody>
          <a:bodyPr wrap="square" lIns="0" tIns="0" rIns="0" bIns="0" rtlCol="0" anchor="ctr"/>
          <a:lstStyle/>
          <a:p>
            <a:pPr marL="0" indent="0" algn="l">
              <a:buNone/>
            </a:pPr>
            <a:r>
              <a:rPr lang="en-US" sz="1050" b="1" kern="0" spc="100" dirty="0">
                <a:solidFill>
                  <a:srgbClr val="8A6F2E"/>
                </a:solidFill>
                <a:latin typeface="Bookman Old Style" pitchFamily="34" charset="0"/>
                <a:ea typeface="Bookman Old Style" pitchFamily="34" charset="-122"/>
                <a:cs typeface="Bookman Old Style" pitchFamily="34" charset="-120"/>
              </a:rPr>
              <a:t>EUPORA </a:t>
            </a:r>
            <a:r>
              <a:rPr lang="en-US" sz="1050" b="1" kern="0" spc="100" dirty="0">
                <a:solidFill>
                  <a:srgbClr val="303B39"/>
                </a:solidFill>
                <a:latin typeface="Bookman Old Style" pitchFamily="34" charset="0"/>
                <a:ea typeface="Bookman Old Style" pitchFamily="34" charset="-122"/>
                <a:cs typeface="Bookman Old Style" pitchFamily="34" charset="-120"/>
              </a:rPr>
              <a:t>2040</a:t>
            </a:r>
            <a:endParaRPr lang="en-US" sz="1050" dirty="0"/>
          </a:p>
        </p:txBody>
      </p:sp>
      <p:sp>
        <p:nvSpPr>
          <p:cNvPr id="9" name="Text 7"/>
          <p:cNvSpPr txBox="1"/>
          <p:nvPr/>
        </p:nvSpPr>
        <p:spPr>
          <a:xfrm>
            <a:off x="5486400" y="6419088"/>
            <a:ext cx="5852160" cy="274320"/>
          </a:xfrm>
          <a:prstGeom prst="rect">
            <a:avLst/>
          </a:prstGeom>
          <a:noFill/>
          <a:ln/>
        </p:spPr>
        <p:txBody>
          <a:bodyPr wrap="square" lIns="0" tIns="0" rIns="0" bIns="0" rtlCol="0" anchor="ctr"/>
          <a:lstStyle/>
          <a:p>
            <a:pPr marL="0" indent="0" algn="r">
              <a:buNone/>
            </a:pPr>
            <a:r>
              <a:rPr lang="en-US" sz="950" dirty="0">
                <a:solidFill>
                  <a:srgbClr val="6E7266"/>
                </a:solidFill>
                <a:latin typeface="Calibri" pitchFamily="34" charset="0"/>
                <a:ea typeface="Calibri" pitchFamily="34" charset="-122"/>
                <a:cs typeface="Calibri" pitchFamily="34" charset="-120"/>
              </a:rPr>
              <a:t>Comprehensive Plan  ·  Public Meeting  ·  Sept 24, 2026</a:t>
            </a:r>
            <a:endParaRPr lang="en-US" sz="9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303B39"/>
        </a:solidFill>
        <a:effectLst/>
      </p:bgPr>
    </p:bg>
    <p:spTree>
      <p:nvGrpSpPr>
        <p:cNvPr id="1" name=""/>
        <p:cNvGrpSpPr/>
        <p:nvPr/>
      </p:nvGrpSpPr>
      <p:grpSpPr>
        <a:xfrm>
          <a:off x="0" y="0"/>
          <a:ext cx="0" cy="0"/>
          <a:chOff x="0" y="0"/>
          <a:chExt cx="0" cy="0"/>
        </a:xfrm>
      </p:grpSpPr>
      <p:sp>
        <p:nvSpPr>
          <p:cNvPr id="2" name="Text 0"/>
          <p:cNvSpPr txBox="1"/>
          <p:nvPr/>
        </p:nvSpPr>
        <p:spPr>
          <a:xfrm>
            <a:off x="822960" y="749808"/>
            <a:ext cx="10515600" cy="329184"/>
          </a:xfrm>
          <a:prstGeom prst="rect">
            <a:avLst/>
          </a:prstGeom>
          <a:noFill/>
          <a:ln/>
        </p:spPr>
        <p:txBody>
          <a:bodyPr wrap="square" lIns="0" tIns="0" rIns="0" bIns="0" rtlCol="0" anchor="ctr"/>
          <a:lstStyle/>
          <a:p>
            <a:pPr marL="0" indent="0">
              <a:buNone/>
            </a:pPr>
            <a:r>
              <a:rPr lang="en-US" sz="1300" b="1" kern="0" spc="260" dirty="0">
                <a:solidFill>
                  <a:srgbClr val="B69C56"/>
                </a:solidFill>
                <a:latin typeface="Calibri" pitchFamily="34" charset="0"/>
                <a:ea typeface="Calibri" pitchFamily="34" charset="-122"/>
                <a:cs typeface="Calibri" pitchFamily="34" charset="-120"/>
              </a:rPr>
              <a:t>NEXT MEETING</a:t>
            </a:r>
            <a:endParaRPr lang="en-US" sz="1300" dirty="0"/>
          </a:p>
        </p:txBody>
      </p:sp>
      <p:sp>
        <p:nvSpPr>
          <p:cNvPr id="3" name="Text 1"/>
          <p:cNvSpPr txBox="1"/>
          <p:nvPr/>
        </p:nvSpPr>
        <p:spPr>
          <a:xfrm>
            <a:off x="786384" y="1115568"/>
            <a:ext cx="10607040" cy="640080"/>
          </a:xfrm>
          <a:prstGeom prst="rect">
            <a:avLst/>
          </a:prstGeom>
          <a:noFill/>
          <a:ln/>
        </p:spPr>
        <p:txBody>
          <a:bodyPr wrap="square" lIns="0" tIns="0" rIns="0" bIns="0" rtlCol="0" anchor="ctr"/>
          <a:lstStyle/>
          <a:p>
            <a:pPr marL="0" indent="0">
              <a:buNone/>
            </a:pPr>
            <a:r>
              <a:rPr lang="en-US" sz="3200" b="1" dirty="0">
                <a:solidFill>
                  <a:srgbClr val="FFFFFF"/>
                </a:solidFill>
                <a:latin typeface="Bookman Old Style" pitchFamily="34" charset="0"/>
                <a:ea typeface="Bookman Old Style" pitchFamily="34" charset="-122"/>
                <a:cs typeface="Bookman Old Style" pitchFamily="34" charset="-120"/>
              </a:rPr>
              <a:t>Thursday, October 15  ·  6:00–7:30 pm</a:t>
            </a:r>
            <a:endParaRPr lang="en-US" sz="3200" dirty="0"/>
          </a:p>
        </p:txBody>
      </p:sp>
      <p:sp>
        <p:nvSpPr>
          <p:cNvPr id="4" name="Text 2"/>
          <p:cNvSpPr txBox="1"/>
          <p:nvPr/>
        </p:nvSpPr>
        <p:spPr>
          <a:xfrm>
            <a:off x="822960" y="1828800"/>
            <a:ext cx="10515600" cy="457200"/>
          </a:xfrm>
          <a:prstGeom prst="rect">
            <a:avLst/>
          </a:prstGeom>
          <a:noFill/>
          <a:ln/>
        </p:spPr>
        <p:txBody>
          <a:bodyPr wrap="square" lIns="0" tIns="0" rIns="0" bIns="0" rtlCol="0" anchor="ctr"/>
          <a:lstStyle/>
          <a:p>
            <a:pPr marL="0" indent="0">
              <a:buNone/>
            </a:pPr>
            <a:r>
              <a:rPr lang="en-US" sz="2100" i="1" dirty="0">
                <a:solidFill>
                  <a:srgbClr val="B69C56"/>
                </a:solidFill>
                <a:latin typeface="Bookman Old Style" pitchFamily="34" charset="0"/>
                <a:ea typeface="Bookman Old Style" pitchFamily="34" charset="-122"/>
                <a:cs typeface="Bookman Old Style" pitchFamily="34" charset="-120"/>
              </a:rPr>
              <a:t>Eupora Civic Center</a:t>
            </a:r>
            <a:endParaRPr lang="en-US" sz="2100" dirty="0"/>
          </a:p>
        </p:txBody>
      </p:sp>
      <p:sp>
        <p:nvSpPr>
          <p:cNvPr id="5" name="Shape 3"/>
          <p:cNvSpPr/>
          <p:nvPr/>
        </p:nvSpPr>
        <p:spPr>
          <a:xfrm>
            <a:off x="822960" y="2697480"/>
            <a:ext cx="10543032" cy="1600200"/>
          </a:xfrm>
          <a:prstGeom prst="roundRect">
            <a:avLst>
              <a:gd name="adj" fmla="val 5714"/>
            </a:avLst>
          </a:prstGeom>
          <a:solidFill>
            <a:srgbClr val="3A453F"/>
          </a:solidFill>
          <a:ln/>
        </p:spPr>
        <p:txBody>
          <a:bodyPr/>
          <a:lstStyle/>
          <a:p>
            <a:endParaRPr lang="en-US"/>
          </a:p>
        </p:txBody>
      </p:sp>
      <p:sp>
        <p:nvSpPr>
          <p:cNvPr id="6" name="Text 4"/>
          <p:cNvSpPr txBox="1"/>
          <p:nvPr/>
        </p:nvSpPr>
        <p:spPr>
          <a:xfrm>
            <a:off x="1188720" y="2926080"/>
            <a:ext cx="9784080" cy="1143000"/>
          </a:xfrm>
          <a:prstGeom prst="rect">
            <a:avLst/>
          </a:prstGeom>
          <a:noFill/>
          <a:ln/>
        </p:spPr>
        <p:txBody>
          <a:bodyPr wrap="square" lIns="0" tIns="0" rIns="0" bIns="0" rtlCol="0" anchor="ctr"/>
          <a:lstStyle/>
          <a:p>
            <a:pPr marL="0" indent="0" algn="ctr">
              <a:lnSpc>
                <a:spcPct val="112000"/>
              </a:lnSpc>
              <a:buNone/>
            </a:pPr>
            <a:r>
              <a:rPr lang="en-US" sz="2200" b="1" dirty="0">
                <a:solidFill>
                  <a:srgbClr val="FFFFFF"/>
                </a:solidFill>
                <a:latin typeface="Bookman Old Style" pitchFamily="34" charset="0"/>
                <a:ea typeface="Bookman Old Style" pitchFamily="34" charset="-122"/>
                <a:cs typeface="Bookman Old Style" pitchFamily="34" charset="-120"/>
              </a:rPr>
              <a:t>The future of Eupora is not somebody else's project.
</a:t>
            </a:r>
            <a:r>
              <a:rPr lang="en-US" sz="2200" i="1" dirty="0">
                <a:solidFill>
                  <a:srgbClr val="B69C56"/>
                </a:solidFill>
                <a:latin typeface="Bookman Old Style" pitchFamily="34" charset="0"/>
                <a:ea typeface="Bookman Old Style" pitchFamily="34" charset="-122"/>
                <a:cs typeface="Bookman Old Style" pitchFamily="34" charset="-120"/>
              </a:rPr>
              <a:t>It belongs to the people who call this place home.</a:t>
            </a:r>
            <a:endParaRPr lang="en-US" sz="2200" dirty="0"/>
          </a:p>
        </p:txBody>
      </p:sp>
      <p:sp>
        <p:nvSpPr>
          <p:cNvPr id="7" name="Shape 5"/>
          <p:cNvSpPr/>
          <p:nvPr/>
        </p:nvSpPr>
        <p:spPr>
          <a:xfrm>
            <a:off x="1706728" y="4617720"/>
            <a:ext cx="8778240" cy="1097280"/>
          </a:xfrm>
          <a:prstGeom prst="roundRect">
            <a:avLst>
              <a:gd name="adj" fmla="val 11667"/>
            </a:avLst>
          </a:prstGeom>
          <a:solidFill>
            <a:srgbClr val="FFFFFF"/>
          </a:solidFill>
          <a:ln/>
          <a:effectLst>
            <a:outerShdw blurRad="114300" dist="38100" dir="5400000" algn="bl" rotWithShape="0">
              <a:srgbClr val="000000">
                <a:alpha val="28000"/>
              </a:srgbClr>
            </a:outerShdw>
          </a:effectLst>
        </p:spPr>
        <p:txBody>
          <a:bodyPr/>
          <a:lstStyle/>
          <a:p>
            <a:endParaRPr lang="en-US"/>
          </a:p>
        </p:txBody>
      </p:sp>
      <p:pic>
        <p:nvPicPr>
          <p:cNvPr id="8" name="Image 0" descr="logos/city_eupora.png"/>
          <p:cNvPicPr>
            <a:picLocks noChangeAspect="1"/>
          </p:cNvPicPr>
          <p:nvPr/>
        </p:nvPicPr>
        <p:blipFill>
          <a:blip r:embed="rId3"/>
          <a:srcRect/>
          <a:stretch/>
        </p:blipFill>
        <p:spPr>
          <a:xfrm>
            <a:off x="2401672" y="4764024"/>
            <a:ext cx="804672" cy="804672"/>
          </a:xfrm>
          <a:prstGeom prst="rect">
            <a:avLst/>
          </a:prstGeom>
        </p:spPr>
      </p:pic>
      <p:pic>
        <p:nvPicPr>
          <p:cNvPr id="9" name="Image 1" descr="logos/southway.png"/>
          <p:cNvPicPr>
            <a:picLocks noChangeAspect="1"/>
          </p:cNvPicPr>
          <p:nvPr/>
        </p:nvPicPr>
        <p:blipFill>
          <a:blip r:embed="rId4"/>
          <a:srcRect/>
          <a:stretch/>
        </p:blipFill>
        <p:spPr>
          <a:xfrm>
            <a:off x="4596232" y="4764024"/>
            <a:ext cx="804672" cy="804672"/>
          </a:xfrm>
          <a:prstGeom prst="rect">
            <a:avLst/>
          </a:prstGeom>
        </p:spPr>
      </p:pic>
      <p:pic>
        <p:nvPicPr>
          <p:cNvPr id="10" name="Image 2" descr="logos/belinda_stewart.png"/>
          <p:cNvPicPr>
            <a:picLocks noChangeAspect="1"/>
          </p:cNvPicPr>
          <p:nvPr/>
        </p:nvPicPr>
        <p:blipFill>
          <a:blip r:embed="rId5"/>
          <a:srcRect/>
          <a:stretch/>
        </p:blipFill>
        <p:spPr>
          <a:xfrm>
            <a:off x="6790792" y="4764024"/>
            <a:ext cx="804672" cy="804672"/>
          </a:xfrm>
          <a:prstGeom prst="rect">
            <a:avLst/>
          </a:prstGeom>
        </p:spPr>
      </p:pic>
      <p:pic>
        <p:nvPicPr>
          <p:cNvPr id="11" name="Image 3" descr="logos/orion_opd.png"/>
          <p:cNvPicPr>
            <a:picLocks noChangeAspect="1"/>
          </p:cNvPicPr>
          <p:nvPr/>
        </p:nvPicPr>
        <p:blipFill>
          <a:blip r:embed="rId6"/>
          <a:srcRect/>
          <a:stretch/>
        </p:blipFill>
        <p:spPr>
          <a:xfrm>
            <a:off x="8985352" y="4764024"/>
            <a:ext cx="804672" cy="804672"/>
          </a:xfrm>
          <a:prstGeom prst="rect">
            <a:avLst/>
          </a:prstGeom>
        </p:spPr>
      </p:pic>
      <p:sp>
        <p:nvSpPr>
          <p:cNvPr id="12" name="Text 6"/>
          <p:cNvSpPr txBox="1"/>
          <p:nvPr/>
        </p:nvSpPr>
        <p:spPr>
          <a:xfrm>
            <a:off x="822960" y="5852160"/>
            <a:ext cx="10515600" cy="320040"/>
          </a:xfrm>
          <a:prstGeom prst="rect">
            <a:avLst/>
          </a:prstGeom>
          <a:noFill/>
          <a:ln/>
        </p:spPr>
        <p:txBody>
          <a:bodyPr wrap="square" lIns="0" tIns="0" rIns="0" bIns="0" rtlCol="0" anchor="ctr"/>
          <a:lstStyle/>
          <a:p>
            <a:pPr marL="0" indent="0" algn="ctr">
              <a:buNone/>
            </a:pPr>
            <a:r>
              <a:rPr lang="en-US" sz="1200" b="1" kern="0" spc="150" dirty="0">
                <a:solidFill>
                  <a:srgbClr val="CBC9BE"/>
                </a:solidFill>
                <a:latin typeface="Calibri" pitchFamily="34" charset="0"/>
                <a:ea typeface="Calibri" pitchFamily="34" charset="-122"/>
                <a:cs typeface="Calibri" pitchFamily="34" charset="-120"/>
              </a:rPr>
              <a:t>eupora2040.com</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FF0A76662449747894F058633AAAF08" ma:contentTypeVersion="15" ma:contentTypeDescription="Create a new document." ma:contentTypeScope="" ma:versionID="e1475a7e031fe41838c5a23953446fe9">
  <xsd:schema xmlns:xsd="http://www.w3.org/2001/XMLSchema" xmlns:xs="http://www.w3.org/2001/XMLSchema" xmlns:p="http://schemas.microsoft.com/office/2006/metadata/properties" xmlns:ns2="24e568e0-06a7-4bfc-b8c3-ee62c4d1202f" xmlns:ns3="8fee0090-aaef-4c33-be97-8c7d7125ecd0" targetNamespace="http://schemas.microsoft.com/office/2006/metadata/properties" ma:root="true" ma:fieldsID="b397515d6981b58da0614be7a7b76efc" ns2:_="" ns3:_="">
    <xsd:import namespace="24e568e0-06a7-4bfc-b8c3-ee62c4d1202f"/>
    <xsd:import namespace="8fee0090-aaef-4c33-be97-8c7d7125ecd0"/>
    <xsd:element name="properties">
      <xsd:complexType>
        <xsd:sequence>
          <xsd:element name="documentManagement">
            <xsd:complexType>
              <xsd:all>
                <xsd:element ref="ns2:MediaServiceObjectDetectorVersions" minOccurs="0"/>
                <xsd:element ref="ns2:MediaServiceSearchProperties" minOccurs="0"/>
                <xsd:element ref="ns3:SharedWithUsers" minOccurs="0"/>
                <xsd:element ref="ns3:SharedWithDetails" minOccurs="0"/>
                <xsd:element ref="ns2:MediaServiceOCR" minOccurs="0"/>
                <xsd:element ref="ns2:MediaServiceMetadata" minOccurs="0"/>
                <xsd:element ref="ns2:MediaServiceFastMetadata"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MediaServiceBillingMetadata"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e568e0-06a7-4bfc-b8c3-ee62c4d1202f" elementFormDefault="qualified">
    <xsd:import namespace="http://schemas.microsoft.com/office/2006/documentManagement/types"/>
    <xsd:import namespace="http://schemas.microsoft.com/office/infopath/2007/PartnerControls"/>
    <xsd:element name="MediaServiceObjectDetectorVersions" ma:index="8" nillable="true" ma:displayName="MediaServiceObjectDetectorVersions" ma:hidden="true" ma:indexed="true" ma:internalName="MediaServiceObjectDetectorVersions" ma:readOnly="true">
      <xsd:simpleType>
        <xsd:restriction base="dms:Text"/>
      </xsd:simpleType>
    </xsd:element>
    <xsd:element name="MediaServiceSearchProperties" ma:index="9" nillable="true" ma:displayName="MediaServiceSearchProperties" ma:hidden="true" ma:internalName="MediaServiceSearchProperties" ma:readOnly="true">
      <xsd:simpleType>
        <xsd:restriction base="dms:Note"/>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46735a43-abc3-46db-844a-4227bfe16ed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fee0090-aaef-4c33-be97-8c7d7125ecd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99aa2c7-06b0-4e7d-8381-d98bc9a5f873}" ma:internalName="TaxCatchAll" ma:showField="CatchAllData" ma:web="8fee0090-aaef-4c33-be97-8c7d7125ecd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4e568e0-06a7-4bfc-b8c3-ee62c4d1202f">
      <Terms xmlns="http://schemas.microsoft.com/office/infopath/2007/PartnerControls"/>
    </lcf76f155ced4ddcb4097134ff3c332f>
    <TaxCatchAll xmlns="8fee0090-aaef-4c33-be97-8c7d7125ecd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4E0B97F-327B-471F-945C-D5D2EDA358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4e568e0-06a7-4bfc-b8c3-ee62c4d1202f"/>
    <ds:schemaRef ds:uri="8fee0090-aaef-4c33-be97-8c7d7125ecd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8A33550-9D7F-44BA-8B2F-E8A8058633EC}">
  <ds:schemaRefs>
    <ds:schemaRef ds:uri="http://schemas.microsoft.com/office/2006/documentManagement/types"/>
    <ds:schemaRef ds:uri="http://purl.org/dc/elements/1.1/"/>
    <ds:schemaRef ds:uri="8fee0090-aaef-4c33-be97-8c7d7125ecd0"/>
    <ds:schemaRef ds:uri="http://www.w3.org/XML/1998/namespace"/>
    <ds:schemaRef ds:uri="http://purl.org/dc/terms/"/>
    <ds:schemaRef ds:uri="http://schemas.microsoft.com/office/infopath/2007/PartnerControls"/>
    <ds:schemaRef ds:uri="http://purl.org/dc/dcmitype/"/>
    <ds:schemaRef ds:uri="http://schemas.openxmlformats.org/package/2006/metadata/core-properties"/>
    <ds:schemaRef ds:uri="24e568e0-06a7-4bfc-b8c3-ee62c4d1202f"/>
    <ds:schemaRef ds:uri="http://schemas.microsoft.com/office/2006/metadata/properties"/>
  </ds:schemaRefs>
</ds:datastoreItem>
</file>

<file path=customXml/itemProps3.xml><?xml version="1.0" encoding="utf-8"?>
<ds:datastoreItem xmlns:ds="http://schemas.openxmlformats.org/officeDocument/2006/customXml" ds:itemID="{652DD9F7-15E8-4B7C-AF54-75A12A1A57E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492</TotalTime>
  <Words>2206</Words>
  <Application>Microsoft Office PowerPoint</Application>
  <PresentationFormat>Widescreen</PresentationFormat>
  <Paragraphs>230</Paragraphs>
  <Slides>17</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Bookman Old Style</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Baby Puppy</cp:lastModifiedBy>
  <cp:revision>8</cp:revision>
  <cp:lastPrinted>2026-09-24T15:06:44Z</cp:lastPrinted>
  <dcterms:created xsi:type="dcterms:W3CDTF">2026-09-17T03:05:53Z</dcterms:created>
  <dcterms:modified xsi:type="dcterms:W3CDTF">2026-09-25T00:31:51Z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0x010100FFF0A76662449747894F058633AAAF08</vt:lpwstr>
  </property>
</Properties>
</file>